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5" r:id="rId4"/>
    <p:sldId id="258" r:id="rId5"/>
    <p:sldId id="264" r:id="rId6"/>
    <p:sldId id="287" r:id="rId7"/>
    <p:sldId id="288" r:id="rId8"/>
    <p:sldId id="283" r:id="rId9"/>
    <p:sldId id="263" r:id="rId10"/>
    <p:sldId id="286" r:id="rId11"/>
    <p:sldId id="261" r:id="rId12"/>
    <p:sldId id="289" r:id="rId13"/>
    <p:sldId id="266" r:id="rId14"/>
    <p:sldId id="267" r:id="rId15"/>
    <p:sldId id="268" r:id="rId16"/>
    <p:sldId id="269" r:id="rId17"/>
    <p:sldId id="270" r:id="rId18"/>
    <p:sldId id="271" r:id="rId19"/>
    <p:sldId id="272" r:id="rId20"/>
    <p:sldId id="273" r:id="rId21"/>
    <p:sldId id="262" r:id="rId22"/>
    <p:sldId id="274" r:id="rId23"/>
    <p:sldId id="275" r:id="rId24"/>
    <p:sldId id="276" r:id="rId25"/>
    <p:sldId id="277" r:id="rId26"/>
    <p:sldId id="278" r:id="rId27"/>
    <p:sldId id="279" r:id="rId28"/>
    <p:sldId id="292" r:id="rId29"/>
    <p:sldId id="293" r:id="rId30"/>
    <p:sldId id="294" r:id="rId31"/>
    <p:sldId id="295" r:id="rId32"/>
    <p:sldId id="296" r:id="rId33"/>
    <p:sldId id="297" r:id="rId34"/>
    <p:sldId id="298" r:id="rId35"/>
    <p:sldId id="299" r:id="rId36"/>
    <p:sldId id="300" r:id="rId37"/>
    <p:sldId id="301" r:id="rId38"/>
    <p:sldId id="302" r:id="rId39"/>
    <p:sldId id="305" r:id="rId40"/>
    <p:sldId id="303" r:id="rId41"/>
    <p:sldId id="304" r:id="rId42"/>
    <p:sldId id="280" r:id="rId43"/>
    <p:sldId id="281" r:id="rId44"/>
    <p:sldId id="282" r:id="rId45"/>
    <p:sldId id="284" r:id="rId46"/>
    <p:sldId id="291" r:id="rId47"/>
    <p:sldId id="290"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52" autoAdjust="0"/>
    <p:restoredTop sz="94474" autoAdjust="0"/>
  </p:normalViewPr>
  <p:slideViewPr>
    <p:cSldViewPr snapToObjects="1">
      <p:cViewPr varScale="1">
        <p:scale>
          <a:sx n="119" d="100"/>
          <a:sy n="119" d="100"/>
        </p:scale>
        <p:origin x="-702"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BED906-E077-40BD-B6EA-81D59B8850C4}" type="datetimeFigureOut">
              <a:rPr lang="en-US" smtClean="0"/>
              <a:t>6/21/2013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9ADC6-A0DD-4063-B4BE-A648FDAFF014}" type="slidenum">
              <a:rPr lang="en-US" smtClean="0"/>
              <a:t>‹#›</a:t>
            </a:fld>
            <a:endParaRPr lang="en-US"/>
          </a:p>
        </p:txBody>
      </p:sp>
    </p:spTree>
    <p:extLst>
      <p:ext uri="{BB962C8B-B14F-4D97-AF65-F5344CB8AC3E}">
        <p14:creationId xmlns:p14="http://schemas.microsoft.com/office/powerpoint/2010/main" val="2131889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BED906-E077-40BD-B6EA-81D59B8850C4}" type="datetimeFigureOut">
              <a:rPr lang="en-US" smtClean="0"/>
              <a:t>6/21/2013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9ADC6-A0DD-4063-B4BE-A648FDAFF014}" type="slidenum">
              <a:rPr lang="en-US" smtClean="0"/>
              <a:t>‹#›</a:t>
            </a:fld>
            <a:endParaRPr lang="en-US"/>
          </a:p>
        </p:txBody>
      </p:sp>
    </p:spTree>
    <p:extLst>
      <p:ext uri="{BB962C8B-B14F-4D97-AF65-F5344CB8AC3E}">
        <p14:creationId xmlns:p14="http://schemas.microsoft.com/office/powerpoint/2010/main" val="514686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BED906-E077-40BD-B6EA-81D59B8850C4}" type="datetimeFigureOut">
              <a:rPr lang="en-US" smtClean="0"/>
              <a:t>6/21/2013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9ADC6-A0DD-4063-B4BE-A648FDAFF014}" type="slidenum">
              <a:rPr lang="en-US" smtClean="0"/>
              <a:t>‹#›</a:t>
            </a:fld>
            <a:endParaRPr lang="en-US"/>
          </a:p>
        </p:txBody>
      </p:sp>
    </p:spTree>
    <p:extLst>
      <p:ext uri="{BB962C8B-B14F-4D97-AF65-F5344CB8AC3E}">
        <p14:creationId xmlns:p14="http://schemas.microsoft.com/office/powerpoint/2010/main" val="3427099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BED906-E077-40BD-B6EA-81D59B8850C4}" type="datetimeFigureOut">
              <a:rPr lang="en-US" smtClean="0"/>
              <a:t>6/21/2013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B9ADC6-A0DD-4063-B4BE-A648FDAFF014}" type="slidenum">
              <a:rPr lang="en-US" smtClean="0"/>
              <a:t>‹#›</a:t>
            </a:fld>
            <a:endParaRPr lang="en-US"/>
          </a:p>
        </p:txBody>
      </p:sp>
    </p:spTree>
    <p:extLst>
      <p:ext uri="{BB962C8B-B14F-4D97-AF65-F5344CB8AC3E}">
        <p14:creationId xmlns:p14="http://schemas.microsoft.com/office/powerpoint/2010/main" val="1672038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BED906-E077-40BD-B6EA-81D59B8850C4}" type="datetimeFigureOut">
              <a:rPr lang="en-US" smtClean="0"/>
              <a:t>6/21/2013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B9ADC6-A0DD-4063-B4BE-A648FDAFF014}" type="slidenum">
              <a:rPr lang="en-US" smtClean="0"/>
              <a:t>‹#›</a:t>
            </a:fld>
            <a:endParaRPr lang="en-US"/>
          </a:p>
        </p:txBody>
      </p:sp>
    </p:spTree>
    <p:extLst>
      <p:ext uri="{BB962C8B-B14F-4D97-AF65-F5344CB8AC3E}">
        <p14:creationId xmlns:p14="http://schemas.microsoft.com/office/powerpoint/2010/main" val="1048946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BED906-E077-40BD-B6EA-81D59B8850C4}" type="datetimeFigureOut">
              <a:rPr lang="en-US" smtClean="0"/>
              <a:t>6/21/2013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B9ADC6-A0DD-4063-B4BE-A648FDAFF014}" type="slidenum">
              <a:rPr lang="en-US" smtClean="0"/>
              <a:t>‹#›</a:t>
            </a:fld>
            <a:endParaRPr lang="en-US"/>
          </a:p>
        </p:txBody>
      </p:sp>
    </p:spTree>
    <p:extLst>
      <p:ext uri="{BB962C8B-B14F-4D97-AF65-F5344CB8AC3E}">
        <p14:creationId xmlns:p14="http://schemas.microsoft.com/office/powerpoint/2010/main" val="239132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BED906-E077-40BD-B6EA-81D59B8850C4}" type="datetimeFigureOut">
              <a:rPr lang="en-US" smtClean="0"/>
              <a:t>6/21/2013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B9ADC6-A0DD-4063-B4BE-A648FDAFF014}" type="slidenum">
              <a:rPr lang="en-US" smtClean="0"/>
              <a:t>‹#›</a:t>
            </a:fld>
            <a:endParaRPr lang="en-US"/>
          </a:p>
        </p:txBody>
      </p:sp>
    </p:spTree>
    <p:extLst>
      <p:ext uri="{BB962C8B-B14F-4D97-AF65-F5344CB8AC3E}">
        <p14:creationId xmlns:p14="http://schemas.microsoft.com/office/powerpoint/2010/main" val="2826794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BED906-E077-40BD-B6EA-81D59B8850C4}" type="datetimeFigureOut">
              <a:rPr lang="en-US" smtClean="0"/>
              <a:t>6/21/2013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B9ADC6-A0DD-4063-B4BE-A648FDAFF014}" type="slidenum">
              <a:rPr lang="en-US" smtClean="0"/>
              <a:t>‹#›</a:t>
            </a:fld>
            <a:endParaRPr lang="en-US"/>
          </a:p>
        </p:txBody>
      </p:sp>
    </p:spTree>
    <p:extLst>
      <p:ext uri="{BB962C8B-B14F-4D97-AF65-F5344CB8AC3E}">
        <p14:creationId xmlns:p14="http://schemas.microsoft.com/office/powerpoint/2010/main" val="3999258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BED906-E077-40BD-B6EA-81D59B8850C4}" type="datetimeFigureOut">
              <a:rPr lang="en-US" smtClean="0"/>
              <a:t>6/21/2013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B9ADC6-A0DD-4063-B4BE-A648FDAFF014}" type="slidenum">
              <a:rPr lang="en-US" smtClean="0"/>
              <a:t>‹#›</a:t>
            </a:fld>
            <a:endParaRPr lang="en-US"/>
          </a:p>
        </p:txBody>
      </p:sp>
    </p:spTree>
    <p:extLst>
      <p:ext uri="{BB962C8B-B14F-4D97-AF65-F5344CB8AC3E}">
        <p14:creationId xmlns:p14="http://schemas.microsoft.com/office/powerpoint/2010/main" val="672347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BED906-E077-40BD-B6EA-81D59B8850C4}" type="datetimeFigureOut">
              <a:rPr lang="en-US" smtClean="0"/>
              <a:t>6/21/2013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9ADC6-A0DD-4063-B4BE-A648FDAFF014}" type="slidenum">
              <a:rPr lang="en-US" smtClean="0"/>
              <a:t>‹#›</a:t>
            </a:fld>
            <a:endParaRPr lang="en-US"/>
          </a:p>
        </p:txBody>
      </p:sp>
    </p:spTree>
    <p:extLst>
      <p:ext uri="{BB962C8B-B14F-4D97-AF65-F5344CB8AC3E}">
        <p14:creationId xmlns:p14="http://schemas.microsoft.com/office/powerpoint/2010/main" val="3789440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BED906-E077-40BD-B6EA-81D59B8850C4}" type="datetimeFigureOut">
              <a:rPr lang="en-US" smtClean="0"/>
              <a:t>6/21/2013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9ADC6-A0DD-4063-B4BE-A648FDAFF014}" type="slidenum">
              <a:rPr lang="en-US" smtClean="0"/>
              <a:t>‹#›</a:t>
            </a:fld>
            <a:endParaRPr lang="en-US"/>
          </a:p>
        </p:txBody>
      </p:sp>
    </p:spTree>
    <p:extLst>
      <p:ext uri="{BB962C8B-B14F-4D97-AF65-F5344CB8AC3E}">
        <p14:creationId xmlns:p14="http://schemas.microsoft.com/office/powerpoint/2010/main" val="871961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BED906-E077-40BD-B6EA-81D59B8850C4}" type="datetimeFigureOut">
              <a:rPr lang="en-US" smtClean="0"/>
              <a:t>6/21/2013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B9ADC6-A0DD-4063-B4BE-A648FDAFF014}" type="slidenum">
              <a:rPr lang="en-US" smtClean="0"/>
              <a:t>‹#›</a:t>
            </a:fld>
            <a:endParaRPr lang="en-US"/>
          </a:p>
        </p:txBody>
      </p:sp>
    </p:spTree>
    <p:extLst>
      <p:ext uri="{BB962C8B-B14F-4D97-AF65-F5344CB8AC3E}">
        <p14:creationId xmlns:p14="http://schemas.microsoft.com/office/powerpoint/2010/main" val="3761026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3dprintmd.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13" Type="http://schemas.openxmlformats.org/officeDocument/2006/relationships/image" Target="../media/image22.jpeg"/><Relationship Id="rId18" Type="http://schemas.openxmlformats.org/officeDocument/2006/relationships/image" Target="../media/image27.jpeg"/><Relationship Id="rId26" Type="http://schemas.openxmlformats.org/officeDocument/2006/relationships/image" Target="../media/image35.jpeg"/><Relationship Id="rId39" Type="http://schemas.openxmlformats.org/officeDocument/2006/relationships/image" Target="../media/image48.jpeg"/><Relationship Id="rId21" Type="http://schemas.openxmlformats.org/officeDocument/2006/relationships/image" Target="../media/image30.jpeg"/><Relationship Id="rId34" Type="http://schemas.openxmlformats.org/officeDocument/2006/relationships/image" Target="../media/image43.jpeg"/><Relationship Id="rId42" Type="http://schemas.openxmlformats.org/officeDocument/2006/relationships/image" Target="../media/image51.jpeg"/><Relationship Id="rId47" Type="http://schemas.openxmlformats.org/officeDocument/2006/relationships/image" Target="../media/image56.jpeg"/><Relationship Id="rId50" Type="http://schemas.openxmlformats.org/officeDocument/2006/relationships/image" Target="../media/image59.jpeg"/><Relationship Id="rId55" Type="http://schemas.openxmlformats.org/officeDocument/2006/relationships/image" Target="../media/image64.jpeg"/><Relationship Id="rId63" Type="http://schemas.openxmlformats.org/officeDocument/2006/relationships/image" Target="../media/image72.jpeg"/><Relationship Id="rId68" Type="http://schemas.openxmlformats.org/officeDocument/2006/relationships/image" Target="../media/image77.jpeg"/><Relationship Id="rId76" Type="http://schemas.openxmlformats.org/officeDocument/2006/relationships/image" Target="../media/image85.jpeg"/><Relationship Id="rId84" Type="http://schemas.openxmlformats.org/officeDocument/2006/relationships/image" Target="../media/image93.jpeg"/><Relationship Id="rId7" Type="http://schemas.openxmlformats.org/officeDocument/2006/relationships/image" Target="../media/image16.jpeg"/><Relationship Id="rId71" Type="http://schemas.openxmlformats.org/officeDocument/2006/relationships/image" Target="../media/image80.jpeg"/><Relationship Id="rId2" Type="http://schemas.openxmlformats.org/officeDocument/2006/relationships/image" Target="../media/image11.jpeg"/><Relationship Id="rId16" Type="http://schemas.openxmlformats.org/officeDocument/2006/relationships/image" Target="../media/image25.jpeg"/><Relationship Id="rId29" Type="http://schemas.openxmlformats.org/officeDocument/2006/relationships/image" Target="../media/image38.jpeg"/><Relationship Id="rId11" Type="http://schemas.openxmlformats.org/officeDocument/2006/relationships/image" Target="../media/image20.jpeg"/><Relationship Id="rId24" Type="http://schemas.openxmlformats.org/officeDocument/2006/relationships/image" Target="../media/image33.jpeg"/><Relationship Id="rId32" Type="http://schemas.openxmlformats.org/officeDocument/2006/relationships/image" Target="../media/image41.jpeg"/><Relationship Id="rId37" Type="http://schemas.openxmlformats.org/officeDocument/2006/relationships/image" Target="../media/image46.jpeg"/><Relationship Id="rId40" Type="http://schemas.openxmlformats.org/officeDocument/2006/relationships/image" Target="../media/image49.jpeg"/><Relationship Id="rId45" Type="http://schemas.openxmlformats.org/officeDocument/2006/relationships/image" Target="../media/image54.jpeg"/><Relationship Id="rId53" Type="http://schemas.openxmlformats.org/officeDocument/2006/relationships/image" Target="../media/image62.jpeg"/><Relationship Id="rId58" Type="http://schemas.openxmlformats.org/officeDocument/2006/relationships/image" Target="../media/image67.jpeg"/><Relationship Id="rId66" Type="http://schemas.openxmlformats.org/officeDocument/2006/relationships/image" Target="../media/image75.jpeg"/><Relationship Id="rId74" Type="http://schemas.openxmlformats.org/officeDocument/2006/relationships/image" Target="../media/image83.jpeg"/><Relationship Id="rId79" Type="http://schemas.openxmlformats.org/officeDocument/2006/relationships/image" Target="../media/image88.gif"/><Relationship Id="rId87" Type="http://schemas.openxmlformats.org/officeDocument/2006/relationships/image" Target="../media/image96.jpeg"/><Relationship Id="rId5" Type="http://schemas.openxmlformats.org/officeDocument/2006/relationships/image" Target="../media/image14.jpeg"/><Relationship Id="rId61" Type="http://schemas.openxmlformats.org/officeDocument/2006/relationships/image" Target="../media/image70.jpeg"/><Relationship Id="rId82" Type="http://schemas.openxmlformats.org/officeDocument/2006/relationships/image" Target="../media/image91.jpeg"/><Relationship Id="rId19" Type="http://schemas.openxmlformats.org/officeDocument/2006/relationships/image" Target="../media/image28.jpeg"/><Relationship Id="rId4" Type="http://schemas.openxmlformats.org/officeDocument/2006/relationships/image" Target="../media/image13.jpeg"/><Relationship Id="rId9" Type="http://schemas.openxmlformats.org/officeDocument/2006/relationships/image" Target="../media/image18.jpeg"/><Relationship Id="rId14" Type="http://schemas.openxmlformats.org/officeDocument/2006/relationships/image" Target="../media/image23.jpeg"/><Relationship Id="rId22" Type="http://schemas.openxmlformats.org/officeDocument/2006/relationships/image" Target="../media/image31.jpeg"/><Relationship Id="rId27" Type="http://schemas.openxmlformats.org/officeDocument/2006/relationships/image" Target="../media/image36.jpeg"/><Relationship Id="rId30" Type="http://schemas.openxmlformats.org/officeDocument/2006/relationships/image" Target="../media/image39.jpeg"/><Relationship Id="rId35" Type="http://schemas.openxmlformats.org/officeDocument/2006/relationships/image" Target="../media/image44.jpeg"/><Relationship Id="rId43" Type="http://schemas.openxmlformats.org/officeDocument/2006/relationships/image" Target="../media/image52.jpeg"/><Relationship Id="rId48" Type="http://schemas.openxmlformats.org/officeDocument/2006/relationships/image" Target="../media/image57.jpeg"/><Relationship Id="rId56" Type="http://schemas.openxmlformats.org/officeDocument/2006/relationships/image" Target="../media/image65.jpeg"/><Relationship Id="rId64" Type="http://schemas.openxmlformats.org/officeDocument/2006/relationships/image" Target="../media/image73.jpeg"/><Relationship Id="rId69" Type="http://schemas.openxmlformats.org/officeDocument/2006/relationships/image" Target="../media/image78.jpeg"/><Relationship Id="rId77" Type="http://schemas.openxmlformats.org/officeDocument/2006/relationships/image" Target="../media/image86.jpeg"/><Relationship Id="rId8" Type="http://schemas.openxmlformats.org/officeDocument/2006/relationships/image" Target="../media/image17.jpeg"/><Relationship Id="rId51" Type="http://schemas.openxmlformats.org/officeDocument/2006/relationships/image" Target="../media/image60.jpeg"/><Relationship Id="rId72" Type="http://schemas.openxmlformats.org/officeDocument/2006/relationships/image" Target="../media/image81.jpeg"/><Relationship Id="rId80" Type="http://schemas.openxmlformats.org/officeDocument/2006/relationships/image" Target="../media/image89.jpeg"/><Relationship Id="rId85" Type="http://schemas.openxmlformats.org/officeDocument/2006/relationships/image" Target="../media/image94.jpeg"/><Relationship Id="rId3" Type="http://schemas.openxmlformats.org/officeDocument/2006/relationships/image" Target="../media/image12.jpeg"/><Relationship Id="rId12" Type="http://schemas.openxmlformats.org/officeDocument/2006/relationships/image" Target="../media/image21.jpeg"/><Relationship Id="rId17" Type="http://schemas.openxmlformats.org/officeDocument/2006/relationships/image" Target="../media/image26.jpeg"/><Relationship Id="rId25" Type="http://schemas.openxmlformats.org/officeDocument/2006/relationships/image" Target="../media/image34.jpeg"/><Relationship Id="rId33" Type="http://schemas.openxmlformats.org/officeDocument/2006/relationships/image" Target="../media/image42.jpeg"/><Relationship Id="rId38" Type="http://schemas.openxmlformats.org/officeDocument/2006/relationships/image" Target="../media/image47.jpeg"/><Relationship Id="rId46" Type="http://schemas.openxmlformats.org/officeDocument/2006/relationships/image" Target="../media/image55.jpeg"/><Relationship Id="rId59" Type="http://schemas.openxmlformats.org/officeDocument/2006/relationships/image" Target="../media/image68.jpeg"/><Relationship Id="rId67" Type="http://schemas.openxmlformats.org/officeDocument/2006/relationships/image" Target="../media/image76.jpeg"/><Relationship Id="rId20" Type="http://schemas.openxmlformats.org/officeDocument/2006/relationships/image" Target="../media/image29.jpeg"/><Relationship Id="rId41" Type="http://schemas.openxmlformats.org/officeDocument/2006/relationships/image" Target="../media/image50.jpeg"/><Relationship Id="rId54" Type="http://schemas.openxmlformats.org/officeDocument/2006/relationships/image" Target="../media/image63.jpeg"/><Relationship Id="rId62" Type="http://schemas.openxmlformats.org/officeDocument/2006/relationships/image" Target="../media/image71.jpeg"/><Relationship Id="rId70" Type="http://schemas.openxmlformats.org/officeDocument/2006/relationships/image" Target="../media/image79.jpeg"/><Relationship Id="rId75" Type="http://schemas.openxmlformats.org/officeDocument/2006/relationships/image" Target="../media/image84.jpeg"/><Relationship Id="rId83" Type="http://schemas.openxmlformats.org/officeDocument/2006/relationships/image" Target="../media/image92.jpeg"/><Relationship Id="rId1" Type="http://schemas.openxmlformats.org/officeDocument/2006/relationships/slideLayout" Target="../slideLayouts/slideLayout2.xml"/><Relationship Id="rId6" Type="http://schemas.openxmlformats.org/officeDocument/2006/relationships/image" Target="../media/image15.jpeg"/><Relationship Id="rId15" Type="http://schemas.openxmlformats.org/officeDocument/2006/relationships/image" Target="../media/image24.jpeg"/><Relationship Id="rId23" Type="http://schemas.openxmlformats.org/officeDocument/2006/relationships/image" Target="../media/image32.jpeg"/><Relationship Id="rId28" Type="http://schemas.openxmlformats.org/officeDocument/2006/relationships/image" Target="../media/image37.jpeg"/><Relationship Id="rId36" Type="http://schemas.openxmlformats.org/officeDocument/2006/relationships/image" Target="../media/image45.png"/><Relationship Id="rId49" Type="http://schemas.openxmlformats.org/officeDocument/2006/relationships/image" Target="../media/image58.jpeg"/><Relationship Id="rId57" Type="http://schemas.openxmlformats.org/officeDocument/2006/relationships/image" Target="../media/image66.jpeg"/><Relationship Id="rId10" Type="http://schemas.openxmlformats.org/officeDocument/2006/relationships/image" Target="../media/image19.jpeg"/><Relationship Id="rId31" Type="http://schemas.openxmlformats.org/officeDocument/2006/relationships/image" Target="../media/image40.jpeg"/><Relationship Id="rId44" Type="http://schemas.openxmlformats.org/officeDocument/2006/relationships/image" Target="../media/image53.jpeg"/><Relationship Id="rId52" Type="http://schemas.openxmlformats.org/officeDocument/2006/relationships/image" Target="../media/image61.jpeg"/><Relationship Id="rId60" Type="http://schemas.openxmlformats.org/officeDocument/2006/relationships/image" Target="../media/image69.jpeg"/><Relationship Id="rId65" Type="http://schemas.openxmlformats.org/officeDocument/2006/relationships/image" Target="../media/image74.jpeg"/><Relationship Id="rId73" Type="http://schemas.openxmlformats.org/officeDocument/2006/relationships/image" Target="../media/image82.jpeg"/><Relationship Id="rId78" Type="http://schemas.openxmlformats.org/officeDocument/2006/relationships/image" Target="../media/image87.jpeg"/><Relationship Id="rId81" Type="http://schemas.openxmlformats.org/officeDocument/2006/relationships/image" Target="../media/image90.jpeg"/><Relationship Id="rId86" Type="http://schemas.openxmlformats.org/officeDocument/2006/relationships/image" Target="../media/image95.jpeg"/></Relationships>
</file>

<file path=ppt/slides/_rels/slide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hyperlink" Target="http://www.3ders.org/articles/20130503-staples-will-sell-cube-3d-printers.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3ders.org/pricecompare/" TargetMode="External"/><Relationship Id="rId2" Type="http://schemas.openxmlformats.org/officeDocument/2006/relationships/image" Target="../media/image104.png"/><Relationship Id="rId1" Type="http://schemas.openxmlformats.org/officeDocument/2006/relationships/slideLayout" Target="../slideLayouts/slideLayout2.xml"/><Relationship Id="rId6" Type="http://schemas.openxmlformats.org/officeDocument/2006/relationships/hyperlink" Target="http://www.shapeways.com/materials/elasto-plastic" TargetMode="External"/><Relationship Id="rId5" Type="http://schemas.openxmlformats.org/officeDocument/2006/relationships/hyperlink" Target="http://store.osprintingllc.com/default.asp" TargetMode="External"/><Relationship Id="rId4" Type="http://schemas.openxmlformats.org/officeDocument/2006/relationships/hyperlink" Target="http://filastruder.com/"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www.blender.org/" TargetMode="External"/><Relationship Id="rId13" Type="http://schemas.openxmlformats.org/officeDocument/2006/relationships/hyperlink" Target="http://www.glc-player.net/download.php" TargetMode="External"/><Relationship Id="rId18" Type="http://schemas.openxmlformats.org/officeDocument/2006/relationships/hyperlink" Target="http://tinkercad.com/" TargetMode="External"/><Relationship Id="rId3" Type="http://schemas.openxmlformats.org/officeDocument/2006/relationships/hyperlink" Target="http://www.amabilis.com/products.htm" TargetMode="External"/><Relationship Id="rId7" Type="http://schemas.openxmlformats.org/officeDocument/2006/relationships/hyperlink" Target="http://reprap.org/wiki/AoI" TargetMode="External"/><Relationship Id="rId12" Type="http://schemas.openxmlformats.org/officeDocument/2006/relationships/hyperlink" Target="http://sourceforge.net/apps/mediawiki/free-cad/index.php?title=Main_Page" TargetMode="External"/><Relationship Id="rId17" Type="http://schemas.openxmlformats.org/officeDocument/2006/relationships/hyperlink" Target="http://www.openscad.org/" TargetMode="External"/><Relationship Id="rId2" Type="http://schemas.openxmlformats.org/officeDocument/2006/relationships/hyperlink" Target="http://sketchup.google.com/" TargetMode="External"/><Relationship Id="rId16" Type="http://schemas.openxmlformats.org/officeDocument/2006/relationships/hyperlink" Target="http://www.k-3d.org/wiki/Main_Page" TargetMode="External"/><Relationship Id="rId20" Type="http://schemas.openxmlformats.org/officeDocument/2006/relationships/hyperlink" Target="http://curriculum.makerbot.com/software.html" TargetMode="External"/><Relationship Id="rId1" Type="http://schemas.openxmlformats.org/officeDocument/2006/relationships/slideLayout" Target="../slideLayouts/slideLayout2.xml"/><Relationship Id="rId6" Type="http://schemas.openxmlformats.org/officeDocument/2006/relationships/hyperlink" Target="http://www.artofillusion.org/" TargetMode="External"/><Relationship Id="rId11" Type="http://schemas.openxmlformats.org/officeDocument/2006/relationships/hyperlink" Target="http://www.serif.com/free-graphic-design-software/?MC=FSSDRAWPLUS" TargetMode="External"/><Relationship Id="rId5" Type="http://schemas.openxmlformats.org/officeDocument/2006/relationships/hyperlink" Target="http://www.anim8or.com/main/" TargetMode="External"/><Relationship Id="rId15" Type="http://schemas.openxmlformats.org/officeDocument/2006/relationships/hyperlink" Target="http://www.netfabb.com/basic.php" TargetMode="External"/><Relationship Id="rId10" Type="http://schemas.openxmlformats.org/officeDocument/2006/relationships/hyperlink" Target="http://www.ptc.com/products/creo-elements-direct/" TargetMode="External"/><Relationship Id="rId19" Type="http://schemas.openxmlformats.org/officeDocument/2006/relationships/hyperlink" Target="http://www.wings3d.com/" TargetMode="External"/><Relationship Id="rId4" Type="http://schemas.openxmlformats.org/officeDocument/2006/relationships/hyperlink" Target="http://www.3dtin.com/" TargetMode="External"/><Relationship Id="rId9" Type="http://schemas.openxmlformats.org/officeDocument/2006/relationships/hyperlink" Target="http://brlcad.org/" TargetMode="External"/><Relationship Id="rId14" Type="http://schemas.openxmlformats.org/officeDocument/2006/relationships/hyperlink" Target="http://www.leocad.org/trac"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1.png"/><Relationship Id="rId7" Type="http://schemas.openxmlformats.org/officeDocument/2006/relationships/image" Target="../media/image115.jpeg"/><Relationship Id="rId2"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image" Target="../media/image114.jpeg"/><Relationship Id="rId5" Type="http://schemas.openxmlformats.org/officeDocument/2006/relationships/image" Target="../media/image113.png"/><Relationship Id="rId10" Type="http://schemas.openxmlformats.org/officeDocument/2006/relationships/image" Target="../media/image118.jpeg"/><Relationship Id="rId4" Type="http://schemas.openxmlformats.org/officeDocument/2006/relationships/image" Target="../media/image112.png"/><Relationship Id="rId9" Type="http://schemas.openxmlformats.org/officeDocument/2006/relationships/image" Target="../media/image1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hyperlink" Target="http://www.3dprintmd.com/print/3d-printed-case-for-the-trh-meter-update-1/" TargetMode="External"/><Relationship Id="rId1" Type="http://schemas.openxmlformats.org/officeDocument/2006/relationships/slideLayout" Target="../slideLayouts/slideLayout2.xml"/><Relationship Id="rId6" Type="http://schemas.openxmlformats.org/officeDocument/2006/relationships/image" Target="../media/image130.jpeg"/><Relationship Id="rId5" Type="http://schemas.openxmlformats.org/officeDocument/2006/relationships/image" Target="../media/image129.jpeg"/><Relationship Id="rId4" Type="http://schemas.openxmlformats.org/officeDocument/2006/relationships/image" Target="../media/image128.jpeg"/></Relationships>
</file>

<file path=ppt/slides/_rels/slide29.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3dprintingpricecheck.com/" TargetMode="External"/><Relationship Id="rId2" Type="http://schemas.openxmlformats.org/officeDocument/2006/relationships/hyperlink" Target="http://www.makexyz.com/printer/michael_mcco"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to 3D Printing and 3D Design</a:t>
            </a:r>
            <a:endParaRPr lang="en-US" dirty="0"/>
          </a:p>
        </p:txBody>
      </p:sp>
      <p:sp>
        <p:nvSpPr>
          <p:cNvPr id="3" name="Subtitle 2"/>
          <p:cNvSpPr>
            <a:spLocks noGrp="1"/>
          </p:cNvSpPr>
          <p:nvPr>
            <p:ph type="subTitle" idx="1"/>
          </p:nvPr>
        </p:nvSpPr>
        <p:spPr/>
        <p:txBody>
          <a:bodyPr/>
          <a:lstStyle/>
          <a:p>
            <a:r>
              <a:rPr lang="en-US" dirty="0" smtClean="0"/>
              <a:t>By Michael </a:t>
            </a:r>
            <a:r>
              <a:rPr lang="en-US" dirty="0" smtClean="0"/>
              <a:t>McCowan</a:t>
            </a:r>
          </a:p>
          <a:p>
            <a:r>
              <a:rPr lang="en-US" dirty="0">
                <a:hlinkClick r:id="rId2"/>
              </a:rPr>
              <a:t>http://</a:t>
            </a:r>
            <a:r>
              <a:rPr lang="en-US" dirty="0" smtClean="0">
                <a:hlinkClick r:id="rId2"/>
              </a:rPr>
              <a:t>3dprintmd.com</a:t>
            </a:r>
            <a:endParaRPr lang="en-US" dirty="0" smtClean="0"/>
          </a:p>
          <a:p>
            <a:endParaRPr lang="en-US" dirty="0"/>
          </a:p>
        </p:txBody>
      </p:sp>
    </p:spTree>
    <p:extLst>
      <p:ext uri="{BB962C8B-B14F-4D97-AF65-F5344CB8AC3E}">
        <p14:creationId xmlns:p14="http://schemas.microsoft.com/office/powerpoint/2010/main" val="33210073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Welcome to the 3D world</a:t>
            </a:r>
            <a:endParaRPr lang="en-US" dirty="0"/>
          </a:p>
        </p:txBody>
      </p:sp>
      <p:pic>
        <p:nvPicPr>
          <p:cNvPr id="1026" name="Picture 2" descr="C:\Users\mike\Pictures\blog\printer\2013-01-07_17-55-56_67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0" y="3124200"/>
            <a:ext cx="3156699" cy="177957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ike\Pictures\blog\printer\2013-01-07_19-36-27_15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7894" y="2819400"/>
            <a:ext cx="1517032" cy="8552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mike\Pictures\blog\printer\2013-01-08_01-52-12_43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5600" y="2099508"/>
            <a:ext cx="1501375" cy="84639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mike\Pictures\blog\printer\1-11-13\2013-01-11_12-18-45_24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5800" y="4267200"/>
            <a:ext cx="1644534" cy="9271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mike\Pictures\blog\printer\1-11-13\2013-01-11_11-47-05_738.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8400" y="1769235"/>
            <a:ext cx="1740277" cy="98107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mike\Pictures\blog\printer\1-11-13\2013-01-11_12-21-37_940.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86200" y="5129212"/>
            <a:ext cx="1579767" cy="89058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mike\Pictures\blog\printer\1-11-13\2013-01-11_12-21-30_690.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07305" y="2097384"/>
            <a:ext cx="1505143" cy="848519"/>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mike\Pictures\blog\rgb case\v1.5\2013-05-14_07-09-45_457.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791200" y="5186126"/>
            <a:ext cx="1371600" cy="77323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mike\Pictures\blog\makexyz\order1\2013-05-11_11-27-06_191-smaller.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199377" y="5383566"/>
            <a:ext cx="1031521" cy="581445"/>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C:\Users\mike\Pictures\blog\fan-0\2013-04-21_18-13-24_92.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324600" y="3448050"/>
            <a:ext cx="1993715" cy="1123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2163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Title 1"/>
          <p:cNvSpPr>
            <a:spLocks noGrp="1"/>
          </p:cNvSpPr>
          <p:nvPr>
            <p:ph type="title"/>
          </p:nvPr>
        </p:nvSpPr>
        <p:spPr>
          <a:xfrm>
            <a:off x="4086586" y="3371926"/>
            <a:ext cx="1831567" cy="713232"/>
          </a:xfrm>
        </p:spPr>
        <p:txBody>
          <a:bodyPr>
            <a:normAutofit fontScale="90000"/>
          </a:bodyPr>
          <a:lstStyle/>
          <a:p>
            <a:r>
              <a:rPr lang="en-US" dirty="0" smtClean="0"/>
              <a:t>Printers</a:t>
            </a:r>
            <a:endParaRPr lang="en-US" dirty="0"/>
          </a:p>
        </p:txBody>
      </p:sp>
      <p:pic>
        <p:nvPicPr>
          <p:cNvPr id="168" name="Picture 5" descr="http://www.3ders.org/pricecompare/3dprinters/images/mist-3d-printer-full-k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6676" y="5811405"/>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69" name="Picture 163" descr="http://www.3ders.org/pricecompare/3dprinters/images/printrbot-Jr-3d-printer-75x7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1768" y="5805797"/>
            <a:ext cx="713232" cy="542056"/>
          </a:xfrm>
          <a:prstGeom prst="rect">
            <a:avLst/>
          </a:prstGeom>
          <a:noFill/>
          <a:extLst>
            <a:ext uri="{909E8E84-426E-40DD-AFC4-6F175D3DCCD1}">
              <a14:hiddenFill xmlns:a14="http://schemas.microsoft.com/office/drawing/2010/main">
                <a:solidFill>
                  <a:srgbClr val="FFFFFF"/>
                </a:solidFill>
              </a14:hiddenFill>
            </a:ext>
          </a:extLst>
        </p:spPr>
      </p:pic>
      <p:pic>
        <p:nvPicPr>
          <p:cNvPr id="170" name="Picture 164" descr="http://www.3ders.org/pricecompare/3dprinters/images/mixshop-prusa-complete-se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3034" y="5815012"/>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71" name="Picture 165" descr="http://www.3ders.org/pricecompare/3dprinters/images/Delta_Prototype_Sumpod-3d-printer-75x7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51099" y="5802280"/>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72" name="Picture 7" descr="http://www.3ders.org/pricecompare/3dprinters/images/portabee_3d-printer-75x7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30892" y="5857981"/>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73" name="Picture 143" descr="http://www.3ders.org/pricecompare/3dprinters/images/rigidbot-3d-printer-75x75.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56286" y="873052"/>
            <a:ext cx="713232" cy="646664"/>
          </a:xfrm>
          <a:prstGeom prst="rect">
            <a:avLst/>
          </a:prstGeom>
          <a:noFill/>
          <a:extLst>
            <a:ext uri="{909E8E84-426E-40DD-AFC4-6F175D3DCCD1}">
              <a14:hiddenFill xmlns:a14="http://schemas.microsoft.com/office/drawing/2010/main">
                <a:solidFill>
                  <a:srgbClr val="FFFFFF"/>
                </a:solidFill>
              </a14:hiddenFill>
            </a:ext>
          </a:extLst>
        </p:spPr>
      </p:pic>
      <p:pic>
        <p:nvPicPr>
          <p:cNvPr id="174" name="Picture 144" descr="http://www.3ders.org/pricecompare/3dprinters/images/printrbot-Jr-3d-printer-75x7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5753" y="931403"/>
            <a:ext cx="713232" cy="542056"/>
          </a:xfrm>
          <a:prstGeom prst="rect">
            <a:avLst/>
          </a:prstGeom>
          <a:noFill/>
          <a:extLst>
            <a:ext uri="{909E8E84-426E-40DD-AFC4-6F175D3DCCD1}">
              <a14:hiddenFill xmlns:a14="http://schemas.microsoft.com/office/drawing/2010/main">
                <a:solidFill>
                  <a:srgbClr val="FFFFFF"/>
                </a:solidFill>
              </a14:hiddenFill>
            </a:ext>
          </a:extLst>
        </p:spPr>
      </p:pic>
      <p:pic>
        <p:nvPicPr>
          <p:cNvPr id="175" name="Picture 10" descr="http://www.3ders.org/pricecompare/3dprinters/images/prusa-mendel-v2-complete-kit-including-plastic-parts-mini.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07924" y="873052"/>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76" name="Picture 19" descr="http://www.3ders.org/pricecompare/3dprinters/images/rapidbot_1-3d-printer-75x75.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09359" y="5138737"/>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77" name="Picture 24" descr="http://www.3ders.org/pricecompare/3dprinters/images/3dkits-3d-printer-75x75.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53747" y="5860148"/>
            <a:ext cx="713232" cy="665683"/>
          </a:xfrm>
          <a:prstGeom prst="rect">
            <a:avLst/>
          </a:prstGeom>
          <a:noFill/>
          <a:extLst>
            <a:ext uri="{909E8E84-426E-40DD-AFC4-6F175D3DCCD1}">
              <a14:hiddenFill xmlns:a14="http://schemas.microsoft.com/office/drawing/2010/main">
                <a:solidFill>
                  <a:srgbClr val="FFFFFF"/>
                </a:solidFill>
              </a14:hiddenFill>
            </a:ext>
          </a:extLst>
        </p:spPr>
      </p:pic>
      <p:pic>
        <p:nvPicPr>
          <p:cNvPr id="178" name="Picture 25" descr="http://www.3ders.org/pricecompare/3dprinters/images/reprappro-mendel-lo-res.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6143" y="5866671"/>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79" name="Picture 26" descr="http://www.3ders.org/pricecompare/3dprinters/images/prusa-complete-kit-75x75.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13107" y="5813286"/>
            <a:ext cx="713232" cy="570586"/>
          </a:xfrm>
          <a:prstGeom prst="rect">
            <a:avLst/>
          </a:prstGeom>
          <a:noFill/>
          <a:extLst>
            <a:ext uri="{909E8E84-426E-40DD-AFC4-6F175D3DCCD1}">
              <a14:hiddenFill xmlns:a14="http://schemas.microsoft.com/office/drawing/2010/main">
                <a:solidFill>
                  <a:srgbClr val="FFFFFF"/>
                </a:solidFill>
              </a14:hiddenFill>
            </a:ext>
          </a:extLst>
        </p:spPr>
      </p:pic>
      <p:pic>
        <p:nvPicPr>
          <p:cNvPr id="180" name="Picture 154" descr="http://www.3ders.org/pricecompare/3dprinters/images/rapidbot_3_3d-printer-75x75.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53017" y="5798519"/>
            <a:ext cx="713232" cy="684703"/>
          </a:xfrm>
          <a:prstGeom prst="rect">
            <a:avLst/>
          </a:prstGeom>
          <a:noFill/>
          <a:extLst>
            <a:ext uri="{909E8E84-426E-40DD-AFC4-6F175D3DCCD1}">
              <a14:hiddenFill xmlns:a14="http://schemas.microsoft.com/office/drawing/2010/main">
                <a:solidFill>
                  <a:srgbClr val="FFFFFF"/>
                </a:solidFill>
              </a14:hiddenFill>
            </a:ext>
          </a:extLst>
        </p:spPr>
      </p:pic>
      <p:pic>
        <p:nvPicPr>
          <p:cNvPr id="181" name="Picture 157" descr="http://www.3ders.org/pricecompare/3dprinters/images/ultra-bot-3d-printer-75x75.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70518" y="2295360"/>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82" name="Picture 158" descr="http://www.3ders.org/pricecompare/3dprinters/images/solidoodle-3-3d-printer-75x75.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206900" y="5845268"/>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83" name="Picture 30" descr="http://www.3ders.org/pricecompare/3dprinters/images/WillyBot-3d-printer-75x75.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04519" y="860249"/>
            <a:ext cx="713232" cy="779801"/>
          </a:xfrm>
          <a:prstGeom prst="rect">
            <a:avLst/>
          </a:prstGeom>
          <a:noFill/>
          <a:extLst>
            <a:ext uri="{909E8E84-426E-40DD-AFC4-6F175D3DCCD1}">
              <a14:hiddenFill xmlns:a14="http://schemas.microsoft.com/office/drawing/2010/main">
                <a:solidFill>
                  <a:srgbClr val="FFFFFF"/>
                </a:solidFill>
              </a14:hiddenFill>
            </a:ext>
          </a:extLst>
        </p:spPr>
      </p:pic>
      <p:pic>
        <p:nvPicPr>
          <p:cNvPr id="184" name="Picture 160" descr="http://www.3ders.org/pricecompare/3dprinters/images/bukobot-3d-printer-mini-green-75x75.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277415" y="4410075"/>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85" name="Picture 32" descr="http://www.3ders.org/pricecompare/3dprinters/images/pp3dp-mini-1-75x75.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278299" y="3708502"/>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86" name="Picture 36" descr="http://www.3ders.org/pricecompare/3dprinters/images/Tantillus_3d-printer-75x75.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257530" y="2251175"/>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87" name="Picture 37" descr="http://www.3ders.org/pricecompare/3dprinters/images/grrf-protos-3d-printer-kit-1.jp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244323" y="1550366"/>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88" name="Picture 38" descr="http://www.3ders.org/pricecompare/3dprinters/images/3Drag-3d-printer-75x75.jp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8206900" y="143982"/>
            <a:ext cx="713232" cy="675193"/>
          </a:xfrm>
          <a:prstGeom prst="rect">
            <a:avLst/>
          </a:prstGeom>
          <a:noFill/>
          <a:extLst>
            <a:ext uri="{909E8E84-426E-40DD-AFC4-6F175D3DCCD1}">
              <a14:hiddenFill xmlns:a14="http://schemas.microsoft.com/office/drawing/2010/main">
                <a:solidFill>
                  <a:srgbClr val="FFFFFF"/>
                </a:solidFill>
              </a14:hiddenFill>
            </a:ext>
          </a:extLst>
        </p:spPr>
      </p:pic>
      <p:pic>
        <p:nvPicPr>
          <p:cNvPr id="189" name="Picture 39" descr="http://www.3ders.org/pricecompare/3dprinters/images/panther-portabee-3dprinter-75x75.jpg"/>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493489" y="143981"/>
            <a:ext cx="713232" cy="656174"/>
          </a:xfrm>
          <a:prstGeom prst="rect">
            <a:avLst/>
          </a:prstGeom>
          <a:noFill/>
          <a:extLst>
            <a:ext uri="{909E8E84-426E-40DD-AFC4-6F175D3DCCD1}">
              <a14:hiddenFill xmlns:a14="http://schemas.microsoft.com/office/drawing/2010/main">
                <a:solidFill>
                  <a:srgbClr val="FFFFFF"/>
                </a:solidFill>
              </a14:hiddenFill>
            </a:ext>
          </a:extLst>
        </p:spPr>
      </p:pic>
      <p:pic>
        <p:nvPicPr>
          <p:cNvPr id="190" name="Picture 40" descr="http://www.3ders.org/pricecompare/3dprinters/images/prusa-mendel-ac123dc-without-plastic.jp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779115" y="105572"/>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91" name="Picture 41" descr="http://www.3ders.org/pricecompare/3dprinters/images/metalbot-3d-printer-75x75.jpg"/>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064740" y="105572"/>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92" name="Picture 42" descr="http://www.3ders.org/pricecompare/3dprinters/images/sharebot-mini.jp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360129" y="114697"/>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93" name="Picture 43" descr="http://www.3ders.org/pricecompare/3dprinters/images/mbot-3d-printer-75x75.jpg"/>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645754" y="123938"/>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94" name="Picture 44" descr="http://www.3ders.org/pricecompare/3dprinters/images/wasp-75x75.jpg"/>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907925" y="105882"/>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95" name="Picture 45" descr="http://www.3ders.org/pricecompare/3dprinters/images/rostock-max-delta-3d-printer-75x75.jpg"/>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3217004" y="121616"/>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96" name="Picture 46" descr="http://www.3ders.org/pricecompare/3dprinters/images/miniFactory_3d-printer-75x75.jpg"/>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502629" y="124577"/>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97" name="Picture 47" descr="http://www.3ders.org/pricecompare/3dprinters/images/mendel-parts-orca-v04.jpg"/>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1756718" y="118418"/>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98" name="Picture 48" descr="http://www.3ders.org/pricecompare/3dprinters/images/mbot-3d-printer-75x75.jpg"/>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042343" y="121616"/>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199" name="Picture 49" descr="http://www.3ders.org/pricecompare/3dprinters/images/sumpod-aluminium-3d-printer-75x75.jpg"/>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313520" y="130342"/>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00" name="Picture 50" descr="http://www.3ders.org/pricecompare/3dprinters/images/felix-1-complete-kit-1.jpg"/>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771601" y="5814714"/>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01" name="Picture 51" descr="http://www.3ders.org/pricecompare/3dprinters/images/RRP_Colour_Mendel_3d-printer-75x75.jpg"/>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3967393" y="5805798"/>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02" name="Picture 53" descr="http://www.3ders.org/pricecompare/3dprinters/images/irapid-3d-printer-3-75x75.jpg"/>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327723" y="2288278"/>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03" name="Picture 54" descr="http://www.3ders.org/pricecompare/3dprinters/images/prusa-mendel-ac123dc-without-plastic.jp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27968" y="1549043"/>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04" name="Picture 55" descr="http://www.3ders.org/pricecompare/3dprinters/images/bukobot-3d-printer-8-vanilla-75x75.jpg"/>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8217309" y="835991"/>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05" name="Picture 56" descr="http://www.3ders.org/pricecompare/3dprinters/images/rapidbot_mega_3d-printer-75x75.png"/>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7514581" y="820257"/>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06" name="Picture 57" descr="http://www.3ders.org/pricecompare/3dprinters/images/Airwolf-3D-Printer-75x75.jpg"/>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6794483" y="820257"/>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07" name="Picture 58" descr="http://www.3ders.org/pricecompare/3dprinters/images/shapercube-3d-printer.jpg"/>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6074504" y="849482"/>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08" name="Picture 60" descr="http://www.3ders.org/pricecompare/3dprinters/images/hyrel-3d-printer-1-75x75.jpg"/>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2490143" y="882259"/>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09" name="Picture 61" descr="http://www.3ders.org/pricecompare/3dprinters/images/Ditto-3d-printer-75x75.jpg"/>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1756717" y="868531"/>
            <a:ext cx="713232" cy="694212"/>
          </a:xfrm>
          <a:prstGeom prst="rect">
            <a:avLst/>
          </a:prstGeom>
          <a:noFill/>
          <a:extLst>
            <a:ext uri="{909E8E84-426E-40DD-AFC4-6F175D3DCCD1}">
              <a14:hiddenFill xmlns:a14="http://schemas.microsoft.com/office/drawing/2010/main">
                <a:solidFill>
                  <a:srgbClr val="FFFFFF"/>
                </a:solidFill>
              </a14:hiddenFill>
            </a:ext>
          </a:extLst>
        </p:spPr>
      </p:pic>
      <p:pic>
        <p:nvPicPr>
          <p:cNvPr id="210" name="Picture 62" descr="http://www.3ders.org/pricecompare/3dprinters/images/type-a-machines-3d-printer-75x75.jpg"/>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1014567" y="844717"/>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11" name="Picture 63" descr="http://www.3ders.org/pricecompare/3dprinters/images/weistek-wk2-3d-printer-75x75.jpg"/>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339372" y="860249"/>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12" name="Picture 64" descr="http://www.3ders.org/pricecompare/3dprinters/images/M2_makergear-1.jpg"/>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7594984" y="5148620"/>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13" name="Picture 65" descr="http://www.3ders.org/pricecompare/3dprinters/images/mendelmax-2-beta-kit-75x75.jpg"/>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6875207" y="5095146"/>
            <a:ext cx="713232" cy="770291"/>
          </a:xfrm>
          <a:prstGeom prst="rect">
            <a:avLst/>
          </a:prstGeom>
          <a:noFill/>
          <a:extLst>
            <a:ext uri="{909E8E84-426E-40DD-AFC4-6F175D3DCCD1}">
              <a14:hiddenFill xmlns:a14="http://schemas.microsoft.com/office/drawing/2010/main">
                <a:solidFill>
                  <a:srgbClr val="FFFFFF"/>
                </a:solidFill>
              </a14:hiddenFill>
            </a:ext>
          </a:extLst>
        </p:spPr>
      </p:pic>
      <p:pic>
        <p:nvPicPr>
          <p:cNvPr id="214" name="Picture 66" descr="http://www.3ders.org/pricecompare/3dprinters/images/bukobot-3d-printer-8-duo-75x75.jpg"/>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6160192" y="5083423"/>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15" name="Picture 67" descr="http://www.3ders.org/pricecompare/3dprinters/images/UP__Plus_3d-printer.jpg"/>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7496327" y="4454536"/>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16" name="Picture 68" descr="http://www.3ders.org/pricecompare/3dprinters/images/Afinia-H-Series-3D-Printer-75x75.jpg"/>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7529948" y="3703059"/>
            <a:ext cx="713232" cy="741761"/>
          </a:xfrm>
          <a:prstGeom prst="rect">
            <a:avLst/>
          </a:prstGeom>
          <a:noFill/>
          <a:extLst>
            <a:ext uri="{909E8E84-426E-40DD-AFC4-6F175D3DCCD1}">
              <a14:hiddenFill xmlns:a14="http://schemas.microsoft.com/office/drawing/2010/main">
                <a:solidFill>
                  <a:srgbClr val="FFFFFF"/>
                </a:solidFill>
              </a14:hiddenFill>
            </a:ext>
          </a:extLst>
        </p:spPr>
      </p:pic>
      <p:pic>
        <p:nvPicPr>
          <p:cNvPr id="217" name="Picture 69" descr="http://www.3ders.org/pricecompare/3dprinters/images/printrbot-Go-3d-printer-75x75.jpg"/>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7521784" y="2958898"/>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18" name="Picture 70" descr="http://www.3ders.org/pricecompare/3dprinters/images/Tantillus_3d-printer-75x75.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046450" y="1555973"/>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19" name="Picture 71" descr="http://www.3ders.org/pricecompare/3dprinters/images/cube-3d-printer.jpg"/>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5287732" y="1513471"/>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20" name="Picture 73" descr="http://www.3ders.org/pricecompare/3dprinters/images/builder_3d-printer-75x75.jpg"/>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5437493" y="5098911"/>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21" name="Picture 74" descr="http://www.3ders.org/pricecompare/3dprinters/images/ultimaker.jpg"/>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4723118" y="5098912"/>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22" name="Picture 75" descr="http://www.3ders.org/pricecompare/3dprinters/images/mexit-3d-printer-1-75x75.jpg"/>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3997217" y="5098912"/>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23" name="Picture 76" descr="http://www.3ders.org/pricecompare/3dprinters/images/buildabot2-3d-printer-75x75.jpg"/>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3282842" y="5135811"/>
            <a:ext cx="713232" cy="608624"/>
          </a:xfrm>
          <a:prstGeom prst="rect">
            <a:avLst/>
          </a:prstGeom>
          <a:noFill/>
          <a:extLst>
            <a:ext uri="{909E8E84-426E-40DD-AFC4-6F175D3DCCD1}">
              <a14:hiddenFill xmlns:a14="http://schemas.microsoft.com/office/drawing/2010/main">
                <a:solidFill>
                  <a:srgbClr val="FFFFFF"/>
                </a:solidFill>
              </a14:hiddenFill>
            </a:ext>
          </a:extLst>
        </p:spPr>
      </p:pic>
      <p:pic>
        <p:nvPicPr>
          <p:cNvPr id="224" name="Picture 77" descr="http://www.3ders.org/pricecompare/3dprinters/images/batbot-3d-printer-75x75.jpg"/>
          <p:cNvPicPr>
            <a:picLocks noChangeAspect="1" noChangeArrowheads="1"/>
          </p:cNvPicPr>
          <p:nvPr/>
        </p:nvPicPr>
        <p:blipFill>
          <a:blip r:embed="rId54">
            <a:extLst>
              <a:ext uri="{28A0092B-C50C-407E-A947-70E740481C1C}">
                <a14:useLocalDpi xmlns:a14="http://schemas.microsoft.com/office/drawing/2010/main" val="0"/>
              </a:ext>
            </a:extLst>
          </a:blip>
          <a:srcRect/>
          <a:stretch>
            <a:fillRect/>
          </a:stretch>
        </p:blipFill>
        <p:spPr bwMode="auto">
          <a:xfrm>
            <a:off x="2568466" y="5105800"/>
            <a:ext cx="713232" cy="675193"/>
          </a:xfrm>
          <a:prstGeom prst="rect">
            <a:avLst/>
          </a:prstGeom>
          <a:noFill/>
          <a:extLst>
            <a:ext uri="{909E8E84-426E-40DD-AFC4-6F175D3DCCD1}">
              <a14:hiddenFill xmlns:a14="http://schemas.microsoft.com/office/drawing/2010/main">
                <a:solidFill>
                  <a:srgbClr val="FFFFFF"/>
                </a:solidFill>
              </a14:hiddenFill>
            </a:ext>
          </a:extLst>
        </p:spPr>
      </p:pic>
      <p:pic>
        <p:nvPicPr>
          <p:cNvPr id="225" name="Picture 78" descr="http://www.3ders.org/pricecompare/3dprinters/images/blade-1-3d-printer-75x75.jpg"/>
          <p:cNvPicPr>
            <a:picLocks noChangeAspect="1" noChangeArrowheads="1"/>
          </p:cNvPicPr>
          <p:nvPr/>
        </p:nvPicPr>
        <p:blipFill>
          <a:blip r:embed="rId55">
            <a:extLst>
              <a:ext uri="{28A0092B-C50C-407E-A947-70E740481C1C}">
                <a14:useLocalDpi xmlns:a14="http://schemas.microsoft.com/office/drawing/2010/main" val="0"/>
              </a:ext>
            </a:extLst>
          </a:blip>
          <a:srcRect/>
          <a:stretch>
            <a:fillRect/>
          </a:stretch>
        </p:blipFill>
        <p:spPr bwMode="auto">
          <a:xfrm>
            <a:off x="1848327" y="5162549"/>
            <a:ext cx="713232" cy="618134"/>
          </a:xfrm>
          <a:prstGeom prst="rect">
            <a:avLst/>
          </a:prstGeom>
          <a:noFill/>
          <a:extLst>
            <a:ext uri="{909E8E84-426E-40DD-AFC4-6F175D3DCCD1}">
              <a14:hiddenFill xmlns:a14="http://schemas.microsoft.com/office/drawing/2010/main">
                <a:solidFill>
                  <a:srgbClr val="FFFFFF"/>
                </a:solidFill>
              </a14:hiddenFill>
            </a:ext>
          </a:extLst>
        </p:spPr>
      </p:pic>
      <p:pic>
        <p:nvPicPr>
          <p:cNvPr id="226" name="Picture 79" descr="http://www.3ders.org/pricecompare/3dprinters/images/hyrel-3d-printer-1-75x75.jpg"/>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1104734" y="5130893"/>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27" name="Picture 80" descr="http://www.3ders.org/pricecompare/3dprinters/images/Creatr-3d-printer-75x75.jpg"/>
          <p:cNvPicPr>
            <a:picLocks noChangeAspect="1" noChangeArrowheads="1"/>
          </p:cNvPicPr>
          <p:nvPr/>
        </p:nvPicPr>
        <p:blipFill>
          <a:blip r:embed="rId56">
            <a:extLst>
              <a:ext uri="{28A0092B-C50C-407E-A947-70E740481C1C}">
                <a14:useLocalDpi xmlns:a14="http://schemas.microsoft.com/office/drawing/2010/main" val="0"/>
              </a:ext>
            </a:extLst>
          </a:blip>
          <a:srcRect/>
          <a:stretch>
            <a:fillRect/>
          </a:stretch>
        </p:blipFill>
        <p:spPr bwMode="auto">
          <a:xfrm>
            <a:off x="363825" y="5135811"/>
            <a:ext cx="713232" cy="789310"/>
          </a:xfrm>
          <a:prstGeom prst="rect">
            <a:avLst/>
          </a:prstGeom>
          <a:noFill/>
          <a:extLst>
            <a:ext uri="{909E8E84-426E-40DD-AFC4-6F175D3DCCD1}">
              <a14:hiddenFill xmlns:a14="http://schemas.microsoft.com/office/drawing/2010/main">
                <a:solidFill>
                  <a:srgbClr val="FFFFFF"/>
                </a:solidFill>
              </a14:hiddenFill>
            </a:ext>
          </a:extLst>
        </p:spPr>
      </p:pic>
      <p:pic>
        <p:nvPicPr>
          <p:cNvPr id="228" name="Picture 81" descr="http://www.3ders.org/pricecompare/3dprinters/images/extru3d-v2-3d-printer-75x75.jpg"/>
          <p:cNvPicPr>
            <a:picLocks noChangeAspect="1" noChangeArrowheads="1"/>
          </p:cNvPicPr>
          <p:nvPr/>
        </p:nvPicPr>
        <p:blipFill>
          <a:blip r:embed="rId57">
            <a:extLst>
              <a:ext uri="{28A0092B-C50C-407E-A947-70E740481C1C}">
                <a14:useLocalDpi xmlns:a14="http://schemas.microsoft.com/office/drawing/2010/main" val="0"/>
              </a:ext>
            </a:extLst>
          </a:blip>
          <a:srcRect/>
          <a:stretch>
            <a:fillRect/>
          </a:stretch>
        </p:blipFill>
        <p:spPr bwMode="auto">
          <a:xfrm>
            <a:off x="4573357" y="1494215"/>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29" name="Picture 82" descr="http://www.3ders.org/pricecompare/3dprinters/images/Airwolf-3D-Printer-75x75.jpg"/>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6774587" y="4398864"/>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30" name="Picture 83" descr="http://www.3ders.org/pricecompare/3dprinters/images/AO-101-3d-printer-75x75.jpg"/>
          <p:cNvPicPr>
            <a:picLocks noChangeAspect="1" noChangeArrowheads="1"/>
          </p:cNvPicPr>
          <p:nvPr/>
        </p:nvPicPr>
        <p:blipFill>
          <a:blip r:embed="rId58">
            <a:extLst>
              <a:ext uri="{28A0092B-C50C-407E-A947-70E740481C1C}">
                <a14:useLocalDpi xmlns:a14="http://schemas.microsoft.com/office/drawing/2010/main" val="0"/>
              </a:ext>
            </a:extLst>
          </a:blip>
          <a:srcRect/>
          <a:stretch>
            <a:fillRect/>
          </a:stretch>
        </p:blipFill>
        <p:spPr bwMode="auto">
          <a:xfrm>
            <a:off x="6046963" y="4386823"/>
            <a:ext cx="713232" cy="675193"/>
          </a:xfrm>
          <a:prstGeom prst="rect">
            <a:avLst/>
          </a:prstGeom>
          <a:noFill/>
          <a:extLst>
            <a:ext uri="{909E8E84-426E-40DD-AFC4-6F175D3DCCD1}">
              <a14:hiddenFill xmlns:a14="http://schemas.microsoft.com/office/drawing/2010/main">
                <a:solidFill>
                  <a:srgbClr val="FFFFFF"/>
                </a:solidFill>
              </a14:hiddenFill>
            </a:ext>
          </a:extLst>
        </p:spPr>
      </p:pic>
      <p:pic>
        <p:nvPicPr>
          <p:cNvPr id="231" name="Picture 84" descr="http://www.3ders.org/pricecompare/3dprinters/images/thereplicator_3d-printer.jpg"/>
          <p:cNvPicPr>
            <a:picLocks noChangeAspect="1" noChangeArrowheads="1"/>
          </p:cNvPicPr>
          <p:nvPr/>
        </p:nvPicPr>
        <p:blipFill>
          <a:blip r:embed="rId59">
            <a:extLst>
              <a:ext uri="{28A0092B-C50C-407E-A947-70E740481C1C}">
                <a14:useLocalDpi xmlns:a14="http://schemas.microsoft.com/office/drawing/2010/main" val="0"/>
              </a:ext>
            </a:extLst>
          </a:blip>
          <a:srcRect/>
          <a:stretch>
            <a:fillRect/>
          </a:stretch>
        </p:blipFill>
        <p:spPr bwMode="auto">
          <a:xfrm>
            <a:off x="5377658" y="4351204"/>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32" name="Picture 85" descr="http://www.3ders.org/pricecompare/3dprinters/images/fabbaster-3d-printer.jpg"/>
          <p:cNvPicPr>
            <a:picLocks noChangeAspect="1" noChangeArrowheads="1"/>
          </p:cNvPicPr>
          <p:nvPr/>
        </p:nvPicPr>
        <p:blipFill>
          <a:blip r:embed="rId60">
            <a:extLst>
              <a:ext uri="{28A0092B-C50C-407E-A947-70E740481C1C}">
                <a14:useLocalDpi xmlns:a14="http://schemas.microsoft.com/office/drawing/2010/main" val="0"/>
              </a:ext>
            </a:extLst>
          </a:blip>
          <a:srcRect/>
          <a:stretch>
            <a:fillRect/>
          </a:stretch>
        </p:blipFill>
        <p:spPr bwMode="auto">
          <a:xfrm>
            <a:off x="4636668" y="4352925"/>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33" name="Picture 86" descr="http://www.3ders.org/pricecompare/3dprinters/images/Metamaquina-3d-printer-75x75.jpg"/>
          <p:cNvPicPr>
            <a:picLocks noChangeAspect="1" noChangeArrowheads="1"/>
          </p:cNvPicPr>
          <p:nvPr/>
        </p:nvPicPr>
        <p:blipFill>
          <a:blip r:embed="rId61">
            <a:extLst>
              <a:ext uri="{28A0092B-C50C-407E-A947-70E740481C1C}">
                <a14:useLocalDpi xmlns:a14="http://schemas.microsoft.com/office/drawing/2010/main" val="0"/>
              </a:ext>
            </a:extLst>
          </a:blip>
          <a:srcRect/>
          <a:stretch>
            <a:fillRect/>
          </a:stretch>
        </p:blipFill>
        <p:spPr bwMode="auto">
          <a:xfrm>
            <a:off x="3948903" y="4352925"/>
            <a:ext cx="713232" cy="770291"/>
          </a:xfrm>
          <a:prstGeom prst="rect">
            <a:avLst/>
          </a:prstGeom>
          <a:noFill/>
          <a:extLst>
            <a:ext uri="{909E8E84-426E-40DD-AFC4-6F175D3DCCD1}">
              <a14:hiddenFill xmlns:a14="http://schemas.microsoft.com/office/drawing/2010/main">
                <a:solidFill>
                  <a:srgbClr val="FFFFFF"/>
                </a:solidFill>
              </a14:hiddenFill>
            </a:ext>
          </a:extLst>
        </p:spPr>
      </p:pic>
      <p:pic>
        <p:nvPicPr>
          <p:cNvPr id="234" name="Picture 87" descr="http://www.3ders.org/pricecompare/3dprinters/images/xl-3D-printer-75x75.jpg"/>
          <p:cNvPicPr>
            <a:picLocks noChangeAspect="1" noChangeArrowheads="1"/>
          </p:cNvPicPr>
          <p:nvPr/>
        </p:nvPicPr>
        <p:blipFill>
          <a:blip r:embed="rId62">
            <a:extLst>
              <a:ext uri="{28A0092B-C50C-407E-A947-70E740481C1C}">
                <a14:useLocalDpi xmlns:a14="http://schemas.microsoft.com/office/drawing/2010/main" val="0"/>
              </a:ext>
            </a:extLst>
          </a:blip>
          <a:srcRect/>
          <a:stretch>
            <a:fillRect/>
          </a:stretch>
        </p:blipFill>
        <p:spPr bwMode="auto">
          <a:xfrm>
            <a:off x="3234526" y="4422878"/>
            <a:ext cx="713232" cy="703723"/>
          </a:xfrm>
          <a:prstGeom prst="rect">
            <a:avLst/>
          </a:prstGeom>
          <a:noFill/>
          <a:extLst>
            <a:ext uri="{909E8E84-426E-40DD-AFC4-6F175D3DCCD1}">
              <a14:hiddenFill xmlns:a14="http://schemas.microsoft.com/office/drawing/2010/main">
                <a:solidFill>
                  <a:srgbClr val="FFFFFF"/>
                </a:solidFill>
              </a14:hiddenFill>
            </a:ext>
          </a:extLst>
        </p:spPr>
      </p:pic>
      <p:pic>
        <p:nvPicPr>
          <p:cNvPr id="235" name="Picture 88" descr="http://www.3ders.org/pricecompare/3dprinters/images/rapman-32-3d-printer-kit.jpg"/>
          <p:cNvPicPr>
            <a:picLocks noChangeAspect="1" noChangeArrowheads="1"/>
          </p:cNvPicPr>
          <p:nvPr/>
        </p:nvPicPr>
        <p:blipFill>
          <a:blip r:embed="rId63">
            <a:extLst>
              <a:ext uri="{28A0092B-C50C-407E-A947-70E740481C1C}">
                <a14:useLocalDpi xmlns:a14="http://schemas.microsoft.com/office/drawing/2010/main" val="0"/>
              </a:ext>
            </a:extLst>
          </a:blip>
          <a:srcRect/>
          <a:stretch>
            <a:fillRect/>
          </a:stretch>
        </p:blipFill>
        <p:spPr bwMode="auto">
          <a:xfrm>
            <a:off x="2533485" y="4395705"/>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36" name="Picture 89" descr="http://www.3ders.org/pricecompare/3dprinters/images/hyrel-3d-printer-1-75x75.jpg"/>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1848329" y="4429362"/>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37" name="Picture 90" descr="http://www.3ders.org/pricecompare/3dprinters/images/cb-printer-kit-75x75.jpg"/>
          <p:cNvPicPr>
            <a:picLocks noChangeAspect="1" noChangeArrowheads="1"/>
          </p:cNvPicPr>
          <p:nvPr/>
        </p:nvPicPr>
        <p:blipFill>
          <a:blip r:embed="rId64">
            <a:extLst>
              <a:ext uri="{28A0092B-C50C-407E-A947-70E740481C1C}">
                <a14:useLocalDpi xmlns:a14="http://schemas.microsoft.com/office/drawing/2010/main" val="0"/>
              </a:ext>
            </a:extLst>
          </a:blip>
          <a:srcRect/>
          <a:stretch>
            <a:fillRect/>
          </a:stretch>
        </p:blipFill>
        <p:spPr bwMode="auto">
          <a:xfrm>
            <a:off x="1104735" y="4410075"/>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38" name="Picture 91" descr="http://www.3ders.org/pricecompare/3dprinters/images/Glacier-Steel-3d-printer-mini.jpg"/>
          <p:cNvPicPr>
            <a:picLocks noChangeAspect="1" noChangeArrowheads="1"/>
          </p:cNvPicPr>
          <p:nvPr/>
        </p:nvPicPr>
        <p:blipFill>
          <a:blip r:embed="rId65">
            <a:extLst>
              <a:ext uri="{28A0092B-C50C-407E-A947-70E740481C1C}">
                <a14:useLocalDpi xmlns:a14="http://schemas.microsoft.com/office/drawing/2010/main" val="0"/>
              </a:ext>
            </a:extLst>
          </a:blip>
          <a:srcRect/>
          <a:stretch>
            <a:fillRect/>
          </a:stretch>
        </p:blipFill>
        <p:spPr bwMode="auto">
          <a:xfrm>
            <a:off x="390360" y="4457700"/>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39" name="Picture 93" descr="http://www.3ders.org/pricecompare/3dprinters/images/aluminatur-trinityone-3d-printer-75x75.jpg"/>
          <p:cNvPicPr>
            <a:picLocks noChangeAspect="1" noChangeArrowheads="1"/>
          </p:cNvPicPr>
          <p:nvPr/>
        </p:nvPicPr>
        <p:blipFill>
          <a:blip r:embed="rId66">
            <a:extLst>
              <a:ext uri="{28A0092B-C50C-407E-A947-70E740481C1C}">
                <a14:useLocalDpi xmlns:a14="http://schemas.microsoft.com/office/drawing/2010/main" val="0"/>
              </a:ext>
            </a:extLst>
          </a:blip>
          <a:srcRect/>
          <a:stretch>
            <a:fillRect/>
          </a:stretch>
        </p:blipFill>
        <p:spPr bwMode="auto">
          <a:xfrm>
            <a:off x="6788878" y="3663160"/>
            <a:ext cx="713232" cy="732252"/>
          </a:xfrm>
          <a:prstGeom prst="rect">
            <a:avLst/>
          </a:prstGeom>
          <a:noFill/>
          <a:extLst>
            <a:ext uri="{909E8E84-426E-40DD-AFC4-6F175D3DCCD1}">
              <a14:hiddenFill xmlns:a14="http://schemas.microsoft.com/office/drawing/2010/main">
                <a:solidFill>
                  <a:srgbClr val="FFFFFF"/>
                </a:solidFill>
              </a14:hiddenFill>
            </a:ext>
          </a:extLst>
        </p:spPr>
      </p:pic>
      <p:pic>
        <p:nvPicPr>
          <p:cNvPr id="240" name="Picture 94" descr="http://www.3ders.org/pricecompare/3dprinters/images/makerbot-replicator-2-3d-printer-75x75.jpg"/>
          <p:cNvPicPr>
            <a:picLocks noChangeAspect="1" noChangeArrowheads="1"/>
          </p:cNvPicPr>
          <p:nvPr/>
        </p:nvPicPr>
        <p:blipFill>
          <a:blip r:embed="rId67">
            <a:extLst>
              <a:ext uri="{28A0092B-C50C-407E-A947-70E740481C1C}">
                <a14:useLocalDpi xmlns:a14="http://schemas.microsoft.com/office/drawing/2010/main" val="0"/>
              </a:ext>
            </a:extLst>
          </a:blip>
          <a:srcRect/>
          <a:stretch>
            <a:fillRect/>
          </a:stretch>
        </p:blipFill>
        <p:spPr bwMode="auto">
          <a:xfrm>
            <a:off x="6036724" y="3731634"/>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41" name="Picture 95" descr="http://www.3ders.org/pricecompare/3dprinters/images/hyrel-3d-printer-1-75x75.jpg"/>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3234528" y="3714987"/>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42" name="Picture 98" descr="http://www.3ders.org/pricecompare/3dprinters/images/xl-3D-printer-75x75.jpg"/>
          <p:cNvPicPr>
            <a:picLocks noChangeAspect="1" noChangeArrowheads="1"/>
          </p:cNvPicPr>
          <p:nvPr/>
        </p:nvPicPr>
        <p:blipFill>
          <a:blip r:embed="rId62">
            <a:extLst>
              <a:ext uri="{28A0092B-C50C-407E-A947-70E740481C1C}">
                <a14:useLocalDpi xmlns:a14="http://schemas.microsoft.com/office/drawing/2010/main" val="0"/>
              </a:ext>
            </a:extLst>
          </a:blip>
          <a:srcRect/>
          <a:stretch>
            <a:fillRect/>
          </a:stretch>
        </p:blipFill>
        <p:spPr bwMode="auto">
          <a:xfrm>
            <a:off x="2502628" y="3726393"/>
            <a:ext cx="713232" cy="703723"/>
          </a:xfrm>
          <a:prstGeom prst="rect">
            <a:avLst/>
          </a:prstGeom>
          <a:noFill/>
          <a:extLst>
            <a:ext uri="{909E8E84-426E-40DD-AFC4-6F175D3DCCD1}">
              <a14:hiddenFill xmlns:a14="http://schemas.microsoft.com/office/drawing/2010/main">
                <a:solidFill>
                  <a:srgbClr val="FFFFFF"/>
                </a:solidFill>
              </a14:hiddenFill>
            </a:ext>
          </a:extLst>
        </p:spPr>
      </p:pic>
      <p:pic>
        <p:nvPicPr>
          <p:cNvPr id="243" name="Picture 99" descr="http://www.3ders.org/pricecompare/3dprinters/images/miicraft-3d-printer-75x75.jpg"/>
          <p:cNvPicPr>
            <a:picLocks noChangeAspect="1" noChangeArrowheads="1"/>
          </p:cNvPicPr>
          <p:nvPr/>
        </p:nvPicPr>
        <p:blipFill>
          <a:blip r:embed="rId68">
            <a:extLst>
              <a:ext uri="{28A0092B-C50C-407E-A947-70E740481C1C}">
                <a14:useLocalDpi xmlns:a14="http://schemas.microsoft.com/office/drawing/2010/main" val="0"/>
              </a:ext>
            </a:extLst>
          </a:blip>
          <a:srcRect/>
          <a:stretch>
            <a:fillRect/>
          </a:stretch>
        </p:blipFill>
        <p:spPr bwMode="auto">
          <a:xfrm>
            <a:off x="1819110" y="3714987"/>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44" name="Picture 100" descr="http://www.3ders.org/pricecompare/3dprinters/images/Cartesio_M-3d-printer-75x75.jpg"/>
          <p:cNvPicPr>
            <a:picLocks noChangeAspect="1" noChangeArrowheads="1"/>
          </p:cNvPicPr>
          <p:nvPr/>
        </p:nvPicPr>
        <p:blipFill>
          <a:blip r:embed="rId69">
            <a:extLst>
              <a:ext uri="{28A0092B-C50C-407E-A947-70E740481C1C}">
                <a14:useLocalDpi xmlns:a14="http://schemas.microsoft.com/office/drawing/2010/main" val="0"/>
              </a:ext>
            </a:extLst>
          </a:blip>
          <a:srcRect/>
          <a:stretch>
            <a:fillRect/>
          </a:stretch>
        </p:blipFill>
        <p:spPr bwMode="auto">
          <a:xfrm>
            <a:off x="1104735" y="3731634"/>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45" name="Picture 101" descr="http://www.3ders.org/pricecompare/3dprinters/images/cartesio-ld-3d-printer-75x75.jpg"/>
          <p:cNvPicPr>
            <a:picLocks noChangeAspect="1" noChangeArrowheads="1"/>
          </p:cNvPicPr>
          <p:nvPr/>
        </p:nvPicPr>
        <p:blipFill>
          <a:blip r:embed="rId70">
            <a:extLst>
              <a:ext uri="{28A0092B-C50C-407E-A947-70E740481C1C}">
                <a14:useLocalDpi xmlns:a14="http://schemas.microsoft.com/office/drawing/2010/main" val="0"/>
              </a:ext>
            </a:extLst>
          </a:blip>
          <a:srcRect/>
          <a:stretch>
            <a:fillRect/>
          </a:stretch>
        </p:blipFill>
        <p:spPr bwMode="auto">
          <a:xfrm>
            <a:off x="363827" y="3731634"/>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46" name="Picture 102" descr="http://www.3ders.org/pricecompare/3dprinters/images/imagine-3d-printer.jpg"/>
          <p:cNvPicPr>
            <a:picLocks noChangeAspect="1" noChangeArrowheads="1"/>
          </p:cNvPicPr>
          <p:nvPr/>
        </p:nvPicPr>
        <p:blipFill>
          <a:blip r:embed="rId71">
            <a:extLst>
              <a:ext uri="{28A0092B-C50C-407E-A947-70E740481C1C}">
                <a14:useLocalDpi xmlns:a14="http://schemas.microsoft.com/office/drawing/2010/main" val="0"/>
              </a:ext>
            </a:extLst>
          </a:blip>
          <a:srcRect/>
          <a:stretch>
            <a:fillRect/>
          </a:stretch>
        </p:blipFill>
        <p:spPr bwMode="auto">
          <a:xfrm>
            <a:off x="8228956" y="2974476"/>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47" name="Picture 104" descr="http://www.3ders.org/pricecompare/3dprinters/images/b9creator-3d-printer-75x75.jpg"/>
          <p:cNvPicPr>
            <a:picLocks noChangeAspect="1" noChangeArrowheads="1"/>
          </p:cNvPicPr>
          <p:nvPr/>
        </p:nvPicPr>
        <p:blipFill>
          <a:blip r:embed="rId72">
            <a:extLst>
              <a:ext uri="{28A0092B-C50C-407E-A947-70E740481C1C}">
                <a14:useLocalDpi xmlns:a14="http://schemas.microsoft.com/office/drawing/2010/main" val="0"/>
              </a:ext>
            </a:extLst>
          </a:blip>
          <a:srcRect/>
          <a:stretch>
            <a:fillRect/>
          </a:stretch>
        </p:blipFill>
        <p:spPr bwMode="auto">
          <a:xfrm>
            <a:off x="6800204" y="2974476"/>
            <a:ext cx="713232" cy="675193"/>
          </a:xfrm>
          <a:prstGeom prst="rect">
            <a:avLst/>
          </a:prstGeom>
          <a:noFill/>
          <a:extLst>
            <a:ext uri="{909E8E84-426E-40DD-AFC4-6F175D3DCCD1}">
              <a14:hiddenFill xmlns:a14="http://schemas.microsoft.com/office/drawing/2010/main">
                <a:solidFill>
                  <a:srgbClr val="FFFFFF"/>
                </a:solidFill>
              </a14:hiddenFill>
            </a:ext>
          </a:extLst>
        </p:spPr>
      </p:pic>
      <p:pic>
        <p:nvPicPr>
          <p:cNvPr id="248" name="Picture 105" descr="http://www.3ders.org/pricecompare/3dprinters/images/fablicator-3d-printer.jpg"/>
          <p:cNvPicPr>
            <a:picLocks noChangeAspect="1" noChangeArrowheads="1"/>
          </p:cNvPicPr>
          <p:nvPr/>
        </p:nvPicPr>
        <p:blipFill>
          <a:blip r:embed="rId73">
            <a:extLst>
              <a:ext uri="{28A0092B-C50C-407E-A947-70E740481C1C}">
                <a14:useLocalDpi xmlns:a14="http://schemas.microsoft.com/office/drawing/2010/main" val="0"/>
              </a:ext>
            </a:extLst>
          </a:blip>
          <a:srcRect/>
          <a:stretch>
            <a:fillRect/>
          </a:stretch>
        </p:blipFill>
        <p:spPr bwMode="auto">
          <a:xfrm>
            <a:off x="6036724" y="3009735"/>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49" name="Picture 107" descr="http://www.3ders.org/pricecompare/3dprinters/images/formlabs-3d-printer-outlook-75x75.jpg"/>
          <p:cNvPicPr>
            <a:picLocks noChangeAspect="1" noChangeArrowheads="1"/>
          </p:cNvPicPr>
          <p:nvPr/>
        </p:nvPicPr>
        <p:blipFill>
          <a:blip r:embed="rId74">
            <a:extLst>
              <a:ext uri="{28A0092B-C50C-407E-A947-70E740481C1C}">
                <a14:useLocalDpi xmlns:a14="http://schemas.microsoft.com/office/drawing/2010/main" val="0"/>
              </a:ext>
            </a:extLst>
          </a:blip>
          <a:srcRect/>
          <a:stretch>
            <a:fillRect/>
          </a:stretch>
        </p:blipFill>
        <p:spPr bwMode="auto">
          <a:xfrm>
            <a:off x="3169299" y="2974078"/>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50" name="Picture 108" descr="http://www.3ders.org/pricecompare/3dprinters/images/UP__Plus_3d-printer.jpg"/>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2454925" y="2974476"/>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51" name="Picture 109" descr="http://www.3ders.org/pricecompare/3dprinters/images/BFB-3DTouch-Smoke-3D-Printer_2_0.jpg"/>
          <p:cNvPicPr>
            <a:picLocks noChangeAspect="1" noChangeArrowheads="1"/>
          </p:cNvPicPr>
          <p:nvPr/>
        </p:nvPicPr>
        <p:blipFill>
          <a:blip r:embed="rId75">
            <a:extLst>
              <a:ext uri="{28A0092B-C50C-407E-A947-70E740481C1C}">
                <a14:useLocalDpi xmlns:a14="http://schemas.microsoft.com/office/drawing/2010/main" val="0"/>
              </a:ext>
            </a:extLst>
          </a:blip>
          <a:srcRect/>
          <a:stretch>
            <a:fillRect/>
          </a:stretch>
        </p:blipFill>
        <p:spPr bwMode="auto">
          <a:xfrm>
            <a:off x="1788254" y="2974476"/>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52" name="Picture 110" descr="http://www.3ders.org/pricecompare/3dprinters/images/hyrel-3d-printer-1-75x75.jpg"/>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1053747" y="3014739"/>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53" name="Picture 111" descr="http://www.3ders.org/pricecompare/3dprinters/images/Glacier-Steel-3d-printer-mini.jpg"/>
          <p:cNvPicPr>
            <a:picLocks noChangeAspect="1" noChangeArrowheads="1"/>
          </p:cNvPicPr>
          <p:nvPr/>
        </p:nvPicPr>
        <p:blipFill>
          <a:blip r:embed="rId65">
            <a:extLst>
              <a:ext uri="{28A0092B-C50C-407E-A947-70E740481C1C}">
                <a14:useLocalDpi xmlns:a14="http://schemas.microsoft.com/office/drawing/2010/main" val="0"/>
              </a:ext>
            </a:extLst>
          </a:blip>
          <a:srcRect/>
          <a:stretch>
            <a:fillRect/>
          </a:stretch>
        </p:blipFill>
        <p:spPr bwMode="auto">
          <a:xfrm>
            <a:off x="313520" y="3001172"/>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54" name="Picture 112" descr="http://www.3ders.org/pricecompare/3dprinters/images/BFB-3DTouch-Smoke-3D-Printer_2_0.jpg"/>
          <p:cNvPicPr>
            <a:picLocks noChangeAspect="1" noChangeArrowheads="1"/>
          </p:cNvPicPr>
          <p:nvPr/>
        </p:nvPicPr>
        <p:blipFill>
          <a:blip r:embed="rId75">
            <a:extLst>
              <a:ext uri="{28A0092B-C50C-407E-A947-70E740481C1C}">
                <a14:useLocalDpi xmlns:a14="http://schemas.microsoft.com/office/drawing/2010/main" val="0"/>
              </a:ext>
            </a:extLst>
          </a:blip>
          <a:srcRect/>
          <a:stretch>
            <a:fillRect/>
          </a:stretch>
        </p:blipFill>
        <p:spPr bwMode="auto">
          <a:xfrm>
            <a:off x="7514580" y="2237481"/>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55" name="Picture 113" descr="http://www.3ders.org/pricecompare/3dprinters/images/robot-factory-3d-one-3d-printer-75x75.jpg"/>
          <p:cNvPicPr>
            <a:picLocks noChangeAspect="1" noChangeArrowheads="1"/>
          </p:cNvPicPr>
          <p:nvPr/>
        </p:nvPicPr>
        <p:blipFill>
          <a:blip r:embed="rId76">
            <a:extLst>
              <a:ext uri="{28A0092B-C50C-407E-A947-70E740481C1C}">
                <a14:useLocalDpi xmlns:a14="http://schemas.microsoft.com/office/drawing/2010/main" val="0"/>
              </a:ext>
            </a:extLst>
          </a:blip>
          <a:srcRect/>
          <a:stretch>
            <a:fillRect/>
          </a:stretch>
        </p:blipFill>
        <p:spPr bwMode="auto">
          <a:xfrm>
            <a:off x="6807409" y="2250899"/>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56" name="Picture 114" descr="http://www.3ders.org/pricecompare/3dprinters/images/ez-3d-printer-20-75x75.jpg"/>
          <p:cNvPicPr>
            <a:picLocks noChangeAspect="1" noChangeArrowheads="1"/>
          </p:cNvPicPr>
          <p:nvPr/>
        </p:nvPicPr>
        <p:blipFill>
          <a:blip r:embed="rId77">
            <a:extLst>
              <a:ext uri="{28A0092B-C50C-407E-A947-70E740481C1C}">
                <a14:useLocalDpi xmlns:a14="http://schemas.microsoft.com/office/drawing/2010/main" val="0"/>
              </a:ext>
            </a:extLst>
          </a:blip>
          <a:srcRect/>
          <a:stretch>
            <a:fillRect/>
          </a:stretch>
        </p:blipFill>
        <p:spPr bwMode="auto">
          <a:xfrm>
            <a:off x="6046450" y="2288277"/>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57" name="Picture 115" descr="http://www.3ders.org/pricecompare/3dprinters/images/ilios-complete-kit-75x75.jpg"/>
          <p:cNvPicPr>
            <a:picLocks noChangeAspect="1" noChangeArrowheads="1"/>
          </p:cNvPicPr>
          <p:nvPr/>
        </p:nvPicPr>
        <p:blipFill>
          <a:blip r:embed="rId78">
            <a:extLst>
              <a:ext uri="{28A0092B-C50C-407E-A947-70E740481C1C}">
                <a14:useLocalDpi xmlns:a14="http://schemas.microsoft.com/office/drawing/2010/main" val="0"/>
              </a:ext>
            </a:extLst>
          </a:blip>
          <a:srcRect/>
          <a:stretch>
            <a:fillRect/>
          </a:stretch>
        </p:blipFill>
        <p:spPr bwMode="auto">
          <a:xfrm>
            <a:off x="5351042" y="2256532"/>
            <a:ext cx="713232" cy="675193"/>
          </a:xfrm>
          <a:prstGeom prst="rect">
            <a:avLst/>
          </a:prstGeom>
          <a:noFill/>
          <a:extLst>
            <a:ext uri="{909E8E84-426E-40DD-AFC4-6F175D3DCCD1}">
              <a14:hiddenFill xmlns:a14="http://schemas.microsoft.com/office/drawing/2010/main">
                <a:solidFill>
                  <a:srgbClr val="FFFFFF"/>
                </a:solidFill>
              </a14:hiddenFill>
            </a:ext>
          </a:extLst>
        </p:spPr>
      </p:pic>
      <p:pic>
        <p:nvPicPr>
          <p:cNvPr id="258" name="Picture 116" descr="http://www.3ders.org/pricecompare/3dprinters/images/BFB-3DTouch-Smoke-3D-Printer_2_0.jpg"/>
          <p:cNvPicPr>
            <a:picLocks noChangeAspect="1" noChangeArrowheads="1"/>
          </p:cNvPicPr>
          <p:nvPr/>
        </p:nvPicPr>
        <p:blipFill>
          <a:blip r:embed="rId75">
            <a:extLst>
              <a:ext uri="{28A0092B-C50C-407E-A947-70E740481C1C}">
                <a14:useLocalDpi xmlns:a14="http://schemas.microsoft.com/office/drawing/2010/main" val="0"/>
              </a:ext>
            </a:extLst>
          </a:blip>
          <a:srcRect/>
          <a:stretch>
            <a:fillRect/>
          </a:stretch>
        </p:blipFill>
        <p:spPr bwMode="auto">
          <a:xfrm>
            <a:off x="4645754" y="2311009"/>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59" name="Picture 117" descr="http://www.3ders.org/pricecompare/3dprinters/images/ez-3d-printer-20-75x75.jpg"/>
          <p:cNvPicPr>
            <a:picLocks noChangeAspect="1" noChangeArrowheads="1"/>
          </p:cNvPicPr>
          <p:nvPr/>
        </p:nvPicPr>
        <p:blipFill>
          <a:blip r:embed="rId77">
            <a:extLst>
              <a:ext uri="{28A0092B-C50C-407E-A947-70E740481C1C}">
                <a14:useLocalDpi xmlns:a14="http://schemas.microsoft.com/office/drawing/2010/main" val="0"/>
              </a:ext>
            </a:extLst>
          </a:blip>
          <a:srcRect/>
          <a:stretch>
            <a:fillRect/>
          </a:stretch>
        </p:blipFill>
        <p:spPr bwMode="auto">
          <a:xfrm>
            <a:off x="3931379" y="2324897"/>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60" name="Picture 118" descr="http://www.3ders.org/pricecompare/3dprinters/images/zbot-3d-printer-75x75.jpg"/>
          <p:cNvPicPr>
            <a:picLocks noChangeAspect="1" noChangeArrowheads="1"/>
          </p:cNvPicPr>
          <p:nvPr/>
        </p:nvPicPr>
        <p:blipFill>
          <a:blip r:embed="rId79">
            <a:extLst>
              <a:ext uri="{28A0092B-C50C-407E-A947-70E740481C1C}">
                <a14:useLocalDpi xmlns:a14="http://schemas.microsoft.com/office/drawing/2010/main" val="0"/>
              </a:ext>
            </a:extLst>
          </a:blip>
          <a:srcRect/>
          <a:stretch>
            <a:fillRect/>
          </a:stretch>
        </p:blipFill>
        <p:spPr bwMode="auto">
          <a:xfrm>
            <a:off x="3217003" y="2260101"/>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61" name="Picture 119" descr="http://www.3ders.org/pricecompare/3dprinters/images/b9creator-3d-printer-75x75.jpg"/>
          <p:cNvPicPr>
            <a:picLocks noChangeAspect="1" noChangeArrowheads="1"/>
          </p:cNvPicPr>
          <p:nvPr/>
        </p:nvPicPr>
        <p:blipFill>
          <a:blip r:embed="rId72">
            <a:extLst>
              <a:ext uri="{28A0092B-C50C-407E-A947-70E740481C1C}">
                <a14:useLocalDpi xmlns:a14="http://schemas.microsoft.com/office/drawing/2010/main" val="0"/>
              </a:ext>
            </a:extLst>
          </a:blip>
          <a:srcRect/>
          <a:stretch>
            <a:fillRect/>
          </a:stretch>
        </p:blipFill>
        <p:spPr bwMode="auto">
          <a:xfrm>
            <a:off x="2476974" y="2288999"/>
            <a:ext cx="713232" cy="675193"/>
          </a:xfrm>
          <a:prstGeom prst="rect">
            <a:avLst/>
          </a:prstGeom>
          <a:noFill/>
          <a:extLst>
            <a:ext uri="{909E8E84-426E-40DD-AFC4-6F175D3DCCD1}">
              <a14:hiddenFill xmlns:a14="http://schemas.microsoft.com/office/drawing/2010/main">
                <a:solidFill>
                  <a:srgbClr val="FFFFFF"/>
                </a:solidFill>
              </a14:hiddenFill>
            </a:ext>
          </a:extLst>
        </p:spPr>
      </p:pic>
      <p:pic>
        <p:nvPicPr>
          <p:cNvPr id="262" name="Picture 120" descr="http://www.3ders.org/pricecompare/3dprinters/images/keuhling-kuehling-3d-printer-75x75.jpg"/>
          <p:cNvPicPr>
            <a:picLocks noChangeAspect="1" noChangeArrowheads="1"/>
          </p:cNvPicPr>
          <p:nvPr/>
        </p:nvPicPr>
        <p:blipFill>
          <a:blip r:embed="rId80">
            <a:extLst>
              <a:ext uri="{28A0092B-C50C-407E-A947-70E740481C1C}">
                <a14:useLocalDpi xmlns:a14="http://schemas.microsoft.com/office/drawing/2010/main" val="0"/>
              </a:ext>
            </a:extLst>
          </a:blip>
          <a:srcRect/>
          <a:stretch>
            <a:fillRect/>
          </a:stretch>
        </p:blipFill>
        <p:spPr bwMode="auto">
          <a:xfrm>
            <a:off x="1784892" y="2309890"/>
            <a:ext cx="713232" cy="703723"/>
          </a:xfrm>
          <a:prstGeom prst="rect">
            <a:avLst/>
          </a:prstGeom>
          <a:noFill/>
          <a:extLst>
            <a:ext uri="{909E8E84-426E-40DD-AFC4-6F175D3DCCD1}">
              <a14:hiddenFill xmlns:a14="http://schemas.microsoft.com/office/drawing/2010/main">
                <a:solidFill>
                  <a:srgbClr val="FFFFFF"/>
                </a:solidFill>
              </a14:hiddenFill>
            </a:ext>
          </a:extLst>
        </p:spPr>
      </p:pic>
      <p:pic>
        <p:nvPicPr>
          <p:cNvPr id="263" name="Picture 122" descr="http://www.3ders.org/pricecompare/3dprinters/images/Leapfrog_3D_Printers_Picutre_Xeed3D-75x75.jpg"/>
          <p:cNvPicPr>
            <a:picLocks noChangeAspect="1" noChangeArrowheads="1"/>
          </p:cNvPicPr>
          <p:nvPr/>
        </p:nvPicPr>
        <p:blipFill>
          <a:blip r:embed="rId81">
            <a:extLst>
              <a:ext uri="{28A0092B-C50C-407E-A947-70E740481C1C}">
                <a14:useLocalDpi xmlns:a14="http://schemas.microsoft.com/office/drawing/2010/main" val="0"/>
              </a:ext>
            </a:extLst>
          </a:blip>
          <a:srcRect/>
          <a:stretch>
            <a:fillRect/>
          </a:stretch>
        </p:blipFill>
        <p:spPr bwMode="auto">
          <a:xfrm>
            <a:off x="7543155" y="1555973"/>
            <a:ext cx="713232" cy="523037"/>
          </a:xfrm>
          <a:prstGeom prst="rect">
            <a:avLst/>
          </a:prstGeom>
          <a:noFill/>
          <a:extLst>
            <a:ext uri="{909E8E84-426E-40DD-AFC4-6F175D3DCCD1}">
              <a14:hiddenFill xmlns:a14="http://schemas.microsoft.com/office/drawing/2010/main">
                <a:solidFill>
                  <a:srgbClr val="FFFFFF"/>
                </a:solidFill>
              </a14:hiddenFill>
            </a:ext>
          </a:extLst>
        </p:spPr>
      </p:pic>
      <p:pic>
        <p:nvPicPr>
          <p:cNvPr id="264" name="Picture 123" descr="http://www.3ders.org/pricecompare/3dprinters/images/3dlprinter-3dlp-printer-75x75.jpg"/>
          <p:cNvPicPr>
            <a:picLocks noChangeAspect="1" noChangeArrowheads="1"/>
          </p:cNvPicPr>
          <p:nvPr/>
        </p:nvPicPr>
        <p:blipFill>
          <a:blip r:embed="rId82">
            <a:extLst>
              <a:ext uri="{28A0092B-C50C-407E-A947-70E740481C1C}">
                <a14:useLocalDpi xmlns:a14="http://schemas.microsoft.com/office/drawing/2010/main" val="0"/>
              </a:ext>
            </a:extLst>
          </a:blip>
          <a:srcRect/>
          <a:stretch>
            <a:fillRect/>
          </a:stretch>
        </p:blipFill>
        <p:spPr bwMode="auto">
          <a:xfrm>
            <a:off x="6788879" y="1541676"/>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65" name="Picture 126" descr="http://www.3ders.org/pricecompare/3dprinters/images/asiga-3d-printer.jpg"/>
          <p:cNvPicPr>
            <a:picLocks noChangeAspect="1" noChangeArrowheads="1"/>
          </p:cNvPicPr>
          <p:nvPr/>
        </p:nvPicPr>
        <p:blipFill>
          <a:blip r:embed="rId83">
            <a:extLst>
              <a:ext uri="{28A0092B-C50C-407E-A947-70E740481C1C}">
                <a14:useLocalDpi xmlns:a14="http://schemas.microsoft.com/office/drawing/2010/main" val="0"/>
              </a:ext>
            </a:extLst>
          </a:blip>
          <a:srcRect/>
          <a:stretch>
            <a:fillRect/>
          </a:stretch>
        </p:blipFill>
        <p:spPr bwMode="auto">
          <a:xfrm>
            <a:off x="3903158" y="1574624"/>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66" name="Picture 127" descr="http://www.3ders.org/pricecompare/3dprinters/images/3D_printer_rapid_prototyping_cad_models_SolidoSD300-75x75.jpg"/>
          <p:cNvPicPr>
            <a:picLocks noChangeAspect="1" noChangeArrowheads="1"/>
          </p:cNvPicPr>
          <p:nvPr/>
        </p:nvPicPr>
        <p:blipFill>
          <a:blip r:embed="rId84">
            <a:extLst>
              <a:ext uri="{28A0092B-C50C-407E-A947-70E740481C1C}">
                <a14:useLocalDpi xmlns:a14="http://schemas.microsoft.com/office/drawing/2010/main" val="0"/>
              </a:ext>
            </a:extLst>
          </a:blip>
          <a:srcRect/>
          <a:stretch>
            <a:fillRect/>
          </a:stretch>
        </p:blipFill>
        <p:spPr bwMode="auto">
          <a:xfrm>
            <a:off x="3169300" y="1580985"/>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67" name="Picture 128" descr="http://www.3ders.org/pricecompare/3dprinters/images/blueprinter-shs-3d-printer-dk-mini.jpg"/>
          <p:cNvPicPr>
            <a:picLocks noChangeAspect="1" noChangeArrowheads="1"/>
          </p:cNvPicPr>
          <p:nvPr/>
        </p:nvPicPr>
        <p:blipFill>
          <a:blip r:embed="rId85">
            <a:extLst>
              <a:ext uri="{28A0092B-C50C-407E-A947-70E740481C1C}">
                <a14:useLocalDpi xmlns:a14="http://schemas.microsoft.com/office/drawing/2010/main" val="0"/>
              </a:ext>
            </a:extLst>
          </a:blip>
          <a:srcRect/>
          <a:stretch>
            <a:fillRect/>
          </a:stretch>
        </p:blipFill>
        <p:spPr bwMode="auto">
          <a:xfrm>
            <a:off x="2442475" y="1601152"/>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68" name="Picture 129" descr="http://www.3ders.org/pricecompare/3dprinters/images/envisiontec-perfactory-micro-75x75.jpg"/>
          <p:cNvPicPr>
            <a:picLocks noChangeAspect="1" noChangeArrowheads="1"/>
          </p:cNvPicPr>
          <p:nvPr/>
        </p:nvPicPr>
        <p:blipFill>
          <a:blip r:embed="rId86">
            <a:extLst>
              <a:ext uri="{28A0092B-C50C-407E-A947-70E740481C1C}">
                <a14:useLocalDpi xmlns:a14="http://schemas.microsoft.com/office/drawing/2010/main" val="0"/>
              </a:ext>
            </a:extLst>
          </a:blip>
          <a:srcRect/>
          <a:stretch>
            <a:fillRect/>
          </a:stretch>
        </p:blipFill>
        <p:spPr bwMode="auto">
          <a:xfrm>
            <a:off x="1728942" y="1596634"/>
            <a:ext cx="713232" cy="713232"/>
          </a:xfrm>
          <a:prstGeom prst="rect">
            <a:avLst/>
          </a:prstGeom>
          <a:noFill/>
          <a:extLst>
            <a:ext uri="{909E8E84-426E-40DD-AFC4-6F175D3DCCD1}">
              <a14:hiddenFill xmlns:a14="http://schemas.microsoft.com/office/drawing/2010/main">
                <a:solidFill>
                  <a:srgbClr val="FFFFFF"/>
                </a:solidFill>
              </a14:hiddenFill>
            </a:ext>
          </a:extLst>
        </p:spPr>
      </p:pic>
      <p:pic>
        <p:nvPicPr>
          <p:cNvPr id="269" name="Picture 130" descr="http://www.3ders.org/pricecompare/3dprinters/images/3z-studio-printer-facing-right-solidscape-75x75.jpg"/>
          <p:cNvPicPr>
            <a:picLocks noChangeAspect="1" noChangeArrowheads="1"/>
          </p:cNvPicPr>
          <p:nvPr/>
        </p:nvPicPr>
        <p:blipFill>
          <a:blip r:embed="rId87">
            <a:extLst>
              <a:ext uri="{28A0092B-C50C-407E-A947-70E740481C1C}">
                <a14:useLocalDpi xmlns:a14="http://schemas.microsoft.com/office/drawing/2010/main" val="0"/>
              </a:ext>
            </a:extLst>
          </a:blip>
          <a:srcRect/>
          <a:stretch>
            <a:fillRect/>
          </a:stretch>
        </p:blipFill>
        <p:spPr bwMode="auto">
          <a:xfrm>
            <a:off x="1042342" y="1588270"/>
            <a:ext cx="713232" cy="713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19527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4647" y="3835923"/>
            <a:ext cx="2534693" cy="2183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3729" y="1143001"/>
            <a:ext cx="2716530" cy="2692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How does it work</a:t>
            </a:r>
            <a:endParaRPr lang="en-US" dirty="0"/>
          </a:p>
        </p:txBody>
      </p:sp>
      <p:sp>
        <p:nvSpPr>
          <p:cNvPr id="3" name="Content Placeholder 2"/>
          <p:cNvSpPr>
            <a:spLocks noGrp="1"/>
          </p:cNvSpPr>
          <p:nvPr>
            <p:ph idx="1"/>
          </p:nvPr>
        </p:nvSpPr>
        <p:spPr>
          <a:xfrm>
            <a:off x="457200" y="1143001"/>
            <a:ext cx="6019800" cy="5410200"/>
          </a:xfrm>
        </p:spPr>
        <p:txBody>
          <a:bodyPr>
            <a:normAutofit fontScale="70000" lnSpcReduction="20000"/>
          </a:bodyPr>
          <a:lstStyle/>
          <a:p>
            <a:r>
              <a:rPr lang="en-US" b="1" dirty="0"/>
              <a:t>Additive manufacturing</a:t>
            </a:r>
            <a:r>
              <a:rPr lang="en-US" dirty="0"/>
              <a:t> or </a:t>
            </a:r>
            <a:r>
              <a:rPr lang="en-US" b="1" dirty="0"/>
              <a:t>3D </a:t>
            </a:r>
            <a:r>
              <a:rPr lang="en-US" b="1" dirty="0" smtClean="0"/>
              <a:t>printing</a:t>
            </a:r>
            <a:r>
              <a:rPr lang="en-US" baseline="30000" dirty="0"/>
              <a:t> </a:t>
            </a:r>
            <a:r>
              <a:rPr lang="en-US" dirty="0" smtClean="0"/>
              <a:t>is </a:t>
            </a:r>
            <a:r>
              <a:rPr lang="en-US" dirty="0"/>
              <a:t>a process of making a three-dimensional solid object of virtually any shape from a digital model. 3D printing is achieved using an additive process, where successive layers of material are laid down in different shapes. 3D printing is considered distinct </a:t>
            </a:r>
            <a:r>
              <a:rPr lang="en-US" dirty="0" smtClean="0"/>
              <a:t>from traditional machining</a:t>
            </a:r>
            <a:r>
              <a:rPr lang="en-US" dirty="0"/>
              <a:t> </a:t>
            </a:r>
            <a:r>
              <a:rPr lang="en-US" dirty="0" smtClean="0"/>
              <a:t>techniques, which </a:t>
            </a:r>
            <a:r>
              <a:rPr lang="en-US" dirty="0"/>
              <a:t>mostly rely on the removal of material by methods such as cutting or drilling (subtractive processes</a:t>
            </a:r>
            <a:r>
              <a:rPr lang="en-US" dirty="0" smtClean="0"/>
              <a:t>).</a:t>
            </a:r>
            <a:endParaRPr lang="en-US" dirty="0"/>
          </a:p>
          <a:p>
            <a:r>
              <a:rPr lang="en-US" dirty="0" smtClean="0"/>
              <a:t>FDM </a:t>
            </a:r>
            <a:r>
              <a:rPr lang="en-US" dirty="0"/>
              <a:t>(fused </a:t>
            </a:r>
            <a:r>
              <a:rPr lang="en-US" dirty="0" err="1"/>
              <a:t>depostion</a:t>
            </a:r>
            <a:r>
              <a:rPr lang="en-US" dirty="0"/>
              <a:t> modeling), SLS (selective laser sintering</a:t>
            </a:r>
            <a:r>
              <a:rPr lang="en-US" dirty="0" smtClean="0"/>
              <a:t>) </a:t>
            </a:r>
            <a:r>
              <a:rPr lang="en-US" dirty="0"/>
              <a:t>&amp; SLA (</a:t>
            </a:r>
            <a:r>
              <a:rPr lang="en-US" dirty="0" err="1"/>
              <a:t>stereolithograhpy</a:t>
            </a:r>
            <a:r>
              <a:rPr lang="en-US" dirty="0"/>
              <a:t>) are the most widely used technologies for 3D printing. </a:t>
            </a:r>
            <a:endParaRPr lang="en-US" dirty="0" smtClean="0"/>
          </a:p>
          <a:p>
            <a:r>
              <a:rPr lang="en-US" dirty="0" smtClean="0"/>
              <a:t>Selective </a:t>
            </a:r>
            <a:r>
              <a:rPr lang="en-US" dirty="0"/>
              <a:t>laser sintering (SLS) and fused deposition modeling (FDM) use melting or softening material to produce the layers</a:t>
            </a:r>
            <a:r>
              <a:rPr lang="en-US" dirty="0" smtClean="0"/>
              <a:t>.</a:t>
            </a:r>
          </a:p>
          <a:p>
            <a:endParaRPr lang="en-US" dirty="0" smtClean="0"/>
          </a:p>
        </p:txBody>
      </p:sp>
      <p:sp>
        <p:nvSpPr>
          <p:cNvPr id="5" name="TextBox 4"/>
          <p:cNvSpPr txBox="1"/>
          <p:nvPr/>
        </p:nvSpPr>
        <p:spPr>
          <a:xfrm>
            <a:off x="6553200" y="6073444"/>
            <a:ext cx="2446140" cy="507831"/>
          </a:xfrm>
          <a:prstGeom prst="rect">
            <a:avLst/>
          </a:prstGeom>
          <a:noFill/>
        </p:spPr>
        <p:txBody>
          <a:bodyPr wrap="square" rtlCol="0">
            <a:spAutoFit/>
          </a:bodyPr>
          <a:lstStyle/>
          <a:p>
            <a:r>
              <a:rPr lang="en-US" sz="900" dirty="0"/>
              <a:t>Fused deposition modeling: 1 – nozzle ejecting molten plastic, 2 – deposited material (modeled part), 3 – controlled movable table</a:t>
            </a:r>
          </a:p>
        </p:txBody>
      </p:sp>
    </p:spTree>
    <p:extLst>
      <p:ext uri="{BB962C8B-B14F-4D97-AF65-F5344CB8AC3E}">
        <p14:creationId xmlns:p14="http://schemas.microsoft.com/office/powerpoint/2010/main" val="38639738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Printers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Huge variety</a:t>
            </a:r>
          </a:p>
          <a:p>
            <a:pPr lvl="1"/>
            <a:r>
              <a:rPr lang="en-US" dirty="0" smtClean="0"/>
              <a:t>$399 to $24,650+++</a:t>
            </a:r>
          </a:p>
          <a:p>
            <a:pPr lvl="1"/>
            <a:r>
              <a:rPr lang="en-US" dirty="0" smtClean="0"/>
              <a:t>Tiny 10x10x10 to huge 60x60x60 (cm)</a:t>
            </a:r>
          </a:p>
          <a:p>
            <a:pPr lvl="1"/>
            <a:r>
              <a:rPr lang="en-US" dirty="0" smtClean="0"/>
              <a:t>DIY to consumer ready product (aka </a:t>
            </a:r>
            <a:r>
              <a:rPr lang="en-US" dirty="0" smtClean="0">
                <a:hlinkClick r:id="rId2"/>
              </a:rPr>
              <a:t>Staples</a:t>
            </a:r>
            <a:r>
              <a:rPr lang="en-US" dirty="0" smtClean="0"/>
              <a:t>)</a:t>
            </a:r>
          </a:p>
          <a:p>
            <a:r>
              <a:rPr lang="en-US" dirty="0"/>
              <a:t>Fused Filament Fabrication (</a:t>
            </a:r>
            <a:r>
              <a:rPr lang="en-US" dirty="0" smtClean="0"/>
              <a:t>FFF), SLS </a:t>
            </a:r>
            <a:r>
              <a:rPr lang="en-US" dirty="0"/>
              <a:t>(selective laser sintering), FDM (fused </a:t>
            </a:r>
            <a:r>
              <a:rPr lang="en-US" dirty="0" err="1"/>
              <a:t>depostion</a:t>
            </a:r>
            <a:r>
              <a:rPr lang="en-US" dirty="0"/>
              <a:t> modeling) &amp; SLA (</a:t>
            </a:r>
            <a:r>
              <a:rPr lang="en-US" dirty="0" err="1"/>
              <a:t>stereolithograhpy</a:t>
            </a:r>
            <a:r>
              <a:rPr lang="en-US" dirty="0"/>
              <a:t>) </a:t>
            </a:r>
            <a:endParaRPr lang="en-US" dirty="0" smtClean="0"/>
          </a:p>
          <a:p>
            <a:r>
              <a:rPr lang="en-US" dirty="0"/>
              <a:t>Fused Filament Fabrication (FFF) </a:t>
            </a:r>
            <a:r>
              <a:rPr lang="en-US" dirty="0" smtClean="0"/>
              <a:t>is </a:t>
            </a:r>
            <a:r>
              <a:rPr lang="en-US" dirty="0"/>
              <a:t>the most widely used </a:t>
            </a:r>
            <a:r>
              <a:rPr lang="en-US" dirty="0" smtClean="0"/>
              <a:t>technology </a:t>
            </a:r>
            <a:r>
              <a:rPr lang="en-US" dirty="0"/>
              <a:t>for </a:t>
            </a:r>
            <a:r>
              <a:rPr lang="en-US" dirty="0" smtClean="0"/>
              <a:t>hobby/consumer 3D </a:t>
            </a:r>
            <a:r>
              <a:rPr lang="en-US" dirty="0"/>
              <a:t>printing</a:t>
            </a:r>
            <a:r>
              <a:rPr lang="en-US" dirty="0" smtClean="0"/>
              <a:t>.</a:t>
            </a:r>
          </a:p>
          <a:p>
            <a:r>
              <a:rPr lang="en-US" dirty="0" smtClean="0"/>
              <a:t>Many </a:t>
            </a:r>
            <a:r>
              <a:rPr lang="en-US" dirty="0"/>
              <a:t>different materials can be used for 3D printing, such as ABS plastic, PLA, polyamide (nylon), glass filled polyamide, </a:t>
            </a:r>
            <a:r>
              <a:rPr lang="en-US" dirty="0" err="1"/>
              <a:t>stereolithography</a:t>
            </a:r>
            <a:r>
              <a:rPr lang="en-US" dirty="0"/>
              <a:t> materials (epoxy resins), silver, titanium, steel, wax, photopolymers and polycarbonate</a:t>
            </a:r>
            <a:r>
              <a:rPr lang="en-US" dirty="0" smtClean="0"/>
              <a:t>. And even Chocolate and play dough.</a:t>
            </a:r>
          </a:p>
          <a:p>
            <a:r>
              <a:rPr lang="en-US" dirty="0"/>
              <a:t>Acrylonitrile butadiene styrene (ABS)  and </a:t>
            </a:r>
            <a:r>
              <a:rPr lang="en-US" dirty="0" err="1"/>
              <a:t>Polylactic</a:t>
            </a:r>
            <a:r>
              <a:rPr lang="en-US" dirty="0"/>
              <a:t> acid or </a:t>
            </a:r>
            <a:r>
              <a:rPr lang="en-US" dirty="0" err="1"/>
              <a:t>polylactide</a:t>
            </a:r>
            <a:r>
              <a:rPr lang="en-US" dirty="0"/>
              <a:t> (PLA</a:t>
            </a:r>
            <a:r>
              <a:rPr lang="en-US" dirty="0" smtClean="0"/>
              <a:t>) are the most common materials</a:t>
            </a:r>
            <a:endParaRPr lang="en-US" dirty="0"/>
          </a:p>
        </p:txBody>
      </p:sp>
      <p:pic>
        <p:nvPicPr>
          <p:cNvPr id="4" name="Picture 3" descr="http://www.3ders.org/images/cube_3d-printer-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0" y="1828800"/>
            <a:ext cx="1066800" cy="762000"/>
          </a:xfrm>
          <a:prstGeom prst="rect">
            <a:avLst/>
          </a:prstGeom>
          <a:noFill/>
          <a:ln>
            <a:noFill/>
          </a:ln>
        </p:spPr>
      </p:pic>
      <p:sp>
        <p:nvSpPr>
          <p:cNvPr id="5" name="TextBox 4"/>
          <p:cNvSpPr txBox="1"/>
          <p:nvPr/>
        </p:nvSpPr>
        <p:spPr>
          <a:xfrm>
            <a:off x="6172200" y="2590800"/>
            <a:ext cx="1371600" cy="246221"/>
          </a:xfrm>
          <a:prstGeom prst="rect">
            <a:avLst/>
          </a:prstGeom>
          <a:noFill/>
        </p:spPr>
        <p:txBody>
          <a:bodyPr wrap="square" rtlCol="0">
            <a:spAutoFit/>
          </a:bodyPr>
          <a:lstStyle/>
          <a:p>
            <a:r>
              <a:rPr lang="en-US" sz="1000" dirty="0" smtClean="0"/>
              <a:t>Cube 3D - $1299.99</a:t>
            </a:r>
            <a:endParaRPr lang="en-US" sz="1000" dirty="0"/>
          </a:p>
        </p:txBody>
      </p:sp>
    </p:spTree>
    <p:extLst>
      <p:ext uri="{BB962C8B-B14F-4D97-AF65-F5344CB8AC3E}">
        <p14:creationId xmlns:p14="http://schemas.microsoft.com/office/powerpoint/2010/main" val="41334676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Practical Printers Today – Makerbot Replicator 2</a:t>
            </a:r>
            <a:endParaRPr lang="en-US" dirty="0"/>
          </a:p>
        </p:txBody>
      </p:sp>
      <p:sp>
        <p:nvSpPr>
          <p:cNvPr id="3" name="Content Placeholder 2"/>
          <p:cNvSpPr>
            <a:spLocks noGrp="1"/>
          </p:cNvSpPr>
          <p:nvPr>
            <p:ph idx="1"/>
          </p:nvPr>
        </p:nvSpPr>
        <p:spPr>
          <a:xfrm>
            <a:off x="457200" y="1600200"/>
            <a:ext cx="4648200" cy="4525963"/>
          </a:xfrm>
        </p:spPr>
        <p:txBody>
          <a:bodyPr/>
          <a:lstStyle/>
          <a:p>
            <a:r>
              <a:rPr lang="en-US" dirty="0" smtClean="0"/>
              <a:t>Consumer ready product</a:t>
            </a:r>
          </a:p>
          <a:p>
            <a:r>
              <a:rPr lang="en-US" dirty="0" smtClean="0"/>
              <a:t>Top seller</a:t>
            </a:r>
          </a:p>
          <a:p>
            <a:r>
              <a:rPr lang="en-US" dirty="0" smtClean="0"/>
              <a:t>$2199</a:t>
            </a:r>
          </a:p>
          <a:p>
            <a:r>
              <a:rPr lang="en-US" dirty="0" smtClean="0"/>
              <a:t>Excellent resolution</a:t>
            </a:r>
          </a:p>
          <a:p>
            <a:r>
              <a:rPr lang="en-US" dirty="0" smtClean="0"/>
              <a:t>PLA only no ABS</a:t>
            </a:r>
          </a:p>
          <a:p>
            <a:endParaRPr lang="en-US"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3810000"/>
            <a:ext cx="4953000" cy="28569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596189"/>
            <a:ext cx="2248786"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23495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Practical Printers Today </a:t>
            </a:r>
            <a:r>
              <a:rPr lang="en-US" dirty="0" smtClean="0"/>
              <a:t>- RepRap</a:t>
            </a:r>
            <a:endParaRPr lang="en-US" dirty="0"/>
          </a:p>
        </p:txBody>
      </p:sp>
      <p:sp>
        <p:nvSpPr>
          <p:cNvPr id="3" name="Content Placeholder 2"/>
          <p:cNvSpPr>
            <a:spLocks noGrp="1"/>
          </p:cNvSpPr>
          <p:nvPr>
            <p:ph idx="1"/>
          </p:nvPr>
        </p:nvSpPr>
        <p:spPr>
          <a:xfrm>
            <a:off x="457200" y="1600200"/>
            <a:ext cx="5181600" cy="4525963"/>
          </a:xfrm>
        </p:spPr>
        <p:txBody>
          <a:bodyPr/>
          <a:lstStyle/>
          <a:p>
            <a:r>
              <a:rPr lang="en-US" dirty="0"/>
              <a:t>ABS (heated plate)</a:t>
            </a:r>
          </a:p>
          <a:p>
            <a:r>
              <a:rPr lang="en-US" dirty="0" smtClean="0"/>
              <a:t>Many variants.  </a:t>
            </a:r>
            <a:r>
              <a:rPr lang="en-US" dirty="0" err="1" smtClean="0"/>
              <a:t>Prusa</a:t>
            </a:r>
            <a:r>
              <a:rPr lang="en-US" dirty="0" smtClean="0"/>
              <a:t> </a:t>
            </a:r>
            <a:r>
              <a:rPr lang="en-US" dirty="0"/>
              <a:t>Mendel is a good start</a:t>
            </a:r>
          </a:p>
          <a:p>
            <a:r>
              <a:rPr lang="en-US" dirty="0" smtClean="0"/>
              <a:t>Optimized </a:t>
            </a:r>
            <a:r>
              <a:rPr lang="en-US" dirty="0"/>
              <a:t>for self replication</a:t>
            </a:r>
          </a:p>
          <a:p>
            <a:r>
              <a:rPr lang="en-US" dirty="0" smtClean="0"/>
              <a:t>DIY saves $</a:t>
            </a:r>
          </a:p>
          <a:p>
            <a:r>
              <a:rPr lang="en-US" dirty="0" smtClean="0"/>
              <a:t>$520 (approx.)</a:t>
            </a:r>
          </a:p>
          <a:p>
            <a:r>
              <a:rPr lang="en-US" dirty="0"/>
              <a:t>Open source</a:t>
            </a:r>
          </a:p>
          <a:p>
            <a:endParaRPr lang="en-US"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219199"/>
            <a:ext cx="2590800" cy="27613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4038600"/>
            <a:ext cx="5374290" cy="2234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53854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4111674"/>
            <a:ext cx="2781300" cy="1552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ABS </a:t>
            </a:r>
            <a:r>
              <a:rPr lang="en-US" dirty="0" err="1" smtClean="0"/>
              <a:t>vs</a:t>
            </a:r>
            <a:r>
              <a:rPr lang="en-US" dirty="0" smtClean="0"/>
              <a:t> PLA</a:t>
            </a:r>
            <a:endParaRPr lang="en-US" dirty="0"/>
          </a:p>
        </p:txBody>
      </p:sp>
      <p:sp>
        <p:nvSpPr>
          <p:cNvPr id="3" name="Content Placeholder 2"/>
          <p:cNvSpPr>
            <a:spLocks noGrp="1"/>
          </p:cNvSpPr>
          <p:nvPr>
            <p:ph idx="1"/>
          </p:nvPr>
        </p:nvSpPr>
        <p:spPr>
          <a:xfrm>
            <a:off x="457200" y="1600201"/>
            <a:ext cx="8229600" cy="2743200"/>
          </a:xfrm>
        </p:spPr>
        <p:txBody>
          <a:bodyPr>
            <a:normAutofit fontScale="47500" lnSpcReduction="20000"/>
          </a:bodyPr>
          <a:lstStyle/>
          <a:p>
            <a:r>
              <a:rPr lang="en-US" b="1" dirty="0"/>
              <a:t>ABS</a:t>
            </a:r>
            <a:r>
              <a:rPr lang="en-US" dirty="0"/>
              <a:t> - It's strength, flexibility, machinability, and higher temperature resistance make it often a preferred plastic for engineers, and professional applications. The hot plastic smell deter some as does the plastics petroleum based origin. The additional requirement of a heated print bed means there are some printers simply incapable of printing ABS with any reliability</a:t>
            </a:r>
            <a:r>
              <a:rPr lang="en-US" sz="1700" dirty="0" smtClean="0"/>
              <a:t>. </a:t>
            </a:r>
            <a:r>
              <a:rPr lang="en-US" sz="1700" dirty="0"/>
              <a:t>http://www.protoparadigm.com/blog/2013/01/the-difference-between-abs-and-pla-for-3d-printing</a:t>
            </a:r>
            <a:r>
              <a:rPr lang="en-US" sz="1700" dirty="0" smtClean="0"/>
              <a:t>/</a:t>
            </a:r>
            <a:endParaRPr lang="en-US" dirty="0"/>
          </a:p>
          <a:p>
            <a:r>
              <a:rPr lang="en-US" b="1" dirty="0"/>
              <a:t>PLA - </a:t>
            </a:r>
            <a:r>
              <a:rPr lang="en-US" dirty="0"/>
              <a:t>The wide range of available colors and translucencies and glossy feel often attract those who print for display or small household uses. Many appreciate the plant based origins and prefer the semi-sweet smell over ABS. When properly cooled, PLA seems to have higher maximum printing speeds, lower layer heights, and sharper printed corners. Combining this with low warping on parts make it a popular plastic for home printers, hobbyists, and schools. </a:t>
            </a:r>
            <a:r>
              <a:rPr lang="en-US" sz="1300" dirty="0"/>
              <a:t>http://www.protoparadigm.com/blog/2013/01/the-difference-between-abs-and-pla-for-3d-printing</a:t>
            </a:r>
            <a:r>
              <a:rPr lang="en-US" sz="1300" dirty="0" smtClean="0"/>
              <a:t>/</a:t>
            </a:r>
            <a:endParaRPr lang="en-US" sz="1300" dirty="0"/>
          </a:p>
        </p:txBody>
      </p:sp>
      <p:sp>
        <p:nvSpPr>
          <p:cNvPr id="4" name="TextBox 3"/>
          <p:cNvSpPr txBox="1"/>
          <p:nvPr/>
        </p:nvSpPr>
        <p:spPr>
          <a:xfrm>
            <a:off x="437048" y="3581400"/>
            <a:ext cx="5743969" cy="2215991"/>
          </a:xfrm>
          <a:prstGeom prst="rect">
            <a:avLst/>
          </a:prstGeom>
          <a:noFill/>
        </p:spPr>
        <p:txBody>
          <a:bodyPr wrap="square" rtlCol="0">
            <a:spAutoFit/>
          </a:bodyPr>
          <a:lstStyle/>
          <a:p>
            <a:pPr marL="285750" indent="-285750">
              <a:buFont typeface="Arial" pitchFamily="34" charset="0"/>
              <a:buChar char="•"/>
            </a:pPr>
            <a:r>
              <a:rPr lang="en-US" sz="1500" dirty="0"/>
              <a:t>Material cost is approximately $28/kg shipped (</a:t>
            </a:r>
            <a:r>
              <a:rPr lang="en-US" sz="1500" dirty="0" err="1"/>
              <a:t>ebay</a:t>
            </a:r>
            <a:r>
              <a:rPr lang="en-US" sz="1500" dirty="0"/>
              <a:t>). Price comparison </a:t>
            </a:r>
            <a:r>
              <a:rPr lang="en-US" sz="1500" dirty="0">
                <a:hlinkClick r:id="rId3"/>
              </a:rPr>
              <a:t>http://www.3ders.org/pricecompare/</a:t>
            </a:r>
            <a:r>
              <a:rPr lang="en-US" sz="1500" dirty="0"/>
              <a:t> (note that shipping costs vary greatly)</a:t>
            </a:r>
          </a:p>
          <a:p>
            <a:pPr marL="285750" indent="-285750">
              <a:buFont typeface="Arial" pitchFamily="34" charset="0"/>
              <a:buChar char="•"/>
            </a:pPr>
            <a:r>
              <a:rPr lang="en-US" sz="1500" dirty="0"/>
              <a:t>Watch for price drops soon due to cheap DIY filament extruders. </a:t>
            </a:r>
            <a:r>
              <a:rPr lang="en-US" sz="1500" dirty="0">
                <a:hlinkClick r:id="rId4"/>
              </a:rPr>
              <a:t>http://filastruder.com/</a:t>
            </a:r>
            <a:r>
              <a:rPr lang="en-US" sz="1500" dirty="0"/>
              <a:t> $300 (fully assembled).  $11.43 / kg </a:t>
            </a:r>
            <a:r>
              <a:rPr lang="en-US" sz="1500" dirty="0">
                <a:hlinkClick r:id="rId5"/>
              </a:rPr>
              <a:t>http://store.osprintingllc.com/default.asp</a:t>
            </a:r>
            <a:endParaRPr lang="en-US" sz="1500" dirty="0"/>
          </a:p>
          <a:p>
            <a:pPr marL="285750" indent="-285750">
              <a:buFont typeface="Arial" pitchFamily="34" charset="0"/>
              <a:buChar char="•"/>
            </a:pPr>
            <a:r>
              <a:rPr lang="en-US" sz="1500" dirty="0"/>
              <a:t>Watch for more material to be mainstream.  Nylon, </a:t>
            </a:r>
            <a:r>
              <a:rPr lang="en-US" sz="1500" dirty="0" smtClean="0"/>
              <a:t>High-density polyethylene </a:t>
            </a:r>
            <a:r>
              <a:rPr lang="en-US" sz="1500" dirty="0"/>
              <a:t>(HDPE</a:t>
            </a:r>
            <a:r>
              <a:rPr lang="en-US" sz="1500" dirty="0" smtClean="0"/>
              <a:t>), </a:t>
            </a:r>
            <a:r>
              <a:rPr lang="en-US" sz="1600" dirty="0">
                <a:hlinkClick r:id="rId6"/>
              </a:rPr>
              <a:t>Elasto </a:t>
            </a:r>
            <a:r>
              <a:rPr lang="en-US" sz="1600" dirty="0" smtClean="0">
                <a:hlinkClick r:id="rId6"/>
              </a:rPr>
              <a:t>Plastic </a:t>
            </a:r>
            <a:r>
              <a:rPr lang="en-US" sz="1600" dirty="0" smtClean="0"/>
              <a:t>(flexible plastic)</a:t>
            </a:r>
            <a:r>
              <a:rPr lang="en-US" sz="1500" dirty="0"/>
              <a:t> </a:t>
            </a:r>
            <a:r>
              <a:rPr lang="en-US" sz="1500" dirty="0" smtClean="0"/>
              <a:t>and more.</a:t>
            </a:r>
            <a:endParaRPr lang="en-US" sz="1500" dirty="0"/>
          </a:p>
          <a:p>
            <a:endParaRPr lang="en-US" sz="1500" dirty="0"/>
          </a:p>
        </p:txBody>
      </p:sp>
    </p:spTree>
    <p:extLst>
      <p:ext uri="{BB962C8B-B14F-4D97-AF65-F5344CB8AC3E}">
        <p14:creationId xmlns:p14="http://schemas.microsoft.com/office/powerpoint/2010/main" val="4291380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 3D Design Software</a:t>
            </a:r>
            <a:endParaRPr lang="en-US" dirty="0"/>
          </a:p>
        </p:txBody>
      </p:sp>
      <p:sp>
        <p:nvSpPr>
          <p:cNvPr id="3" name="Content Placeholder 2"/>
          <p:cNvSpPr>
            <a:spLocks noGrp="1"/>
          </p:cNvSpPr>
          <p:nvPr>
            <p:ph idx="1"/>
          </p:nvPr>
        </p:nvSpPr>
        <p:spPr>
          <a:xfrm>
            <a:off x="381000" y="1295400"/>
            <a:ext cx="8305800" cy="5029200"/>
          </a:xfrm>
        </p:spPr>
        <p:txBody>
          <a:bodyPr>
            <a:normAutofit fontScale="25000" lnSpcReduction="20000"/>
          </a:bodyPr>
          <a:lstStyle/>
          <a:p>
            <a:pPr marL="0" indent="0">
              <a:buNone/>
            </a:pPr>
            <a:r>
              <a:rPr lang="en-US" sz="3600" b="1" dirty="0" smtClean="0">
                <a:effectLst/>
              </a:rPr>
              <a:t>Free 3D software: (http://www.3ders.org/3d-software/3d-software-list.html)</a:t>
            </a:r>
            <a:endParaRPr lang="en-US" sz="3600" dirty="0" smtClean="0">
              <a:effectLst/>
            </a:endParaRPr>
          </a:p>
          <a:p>
            <a:r>
              <a:rPr lang="en-US" sz="3600" dirty="0" smtClean="0">
                <a:effectLst/>
                <a:hlinkClick r:id="rId2"/>
              </a:rPr>
              <a:t>Google </a:t>
            </a:r>
            <a:r>
              <a:rPr lang="en-US" sz="3600" dirty="0" err="1" smtClean="0">
                <a:effectLst/>
                <a:hlinkClick r:id="rId2"/>
              </a:rPr>
              <a:t>SketchUp</a:t>
            </a:r>
            <a:r>
              <a:rPr lang="en-US" sz="3600" dirty="0" smtClean="0">
                <a:effectLst/>
              </a:rPr>
              <a:t> - This Google </a:t>
            </a:r>
            <a:r>
              <a:rPr lang="en-US" sz="3600" dirty="0" err="1" smtClean="0">
                <a:effectLst/>
              </a:rPr>
              <a:t>SketchUp</a:t>
            </a:r>
            <a:r>
              <a:rPr lang="en-US" sz="3600" dirty="0" smtClean="0">
                <a:effectLst/>
              </a:rPr>
              <a:t> is fun and free, and is known for being easy to use. To build models in </a:t>
            </a:r>
            <a:r>
              <a:rPr lang="en-US" sz="3600" dirty="0" err="1" smtClean="0">
                <a:effectLst/>
              </a:rPr>
              <a:t>SketchUp</a:t>
            </a:r>
            <a:r>
              <a:rPr lang="en-US" sz="3600" dirty="0" smtClean="0">
                <a:effectLst/>
              </a:rPr>
              <a:t>, you draw edges and faces using a few simple tools that you can learn in a short time. With Push/Pull tool you can extrude any flat surface into a 3D form. Furthermore, it works together with Google Earth, that you can import a scaled aerial photograph directly from Google Earth, or use </a:t>
            </a:r>
            <a:r>
              <a:rPr lang="en-US" sz="3600" dirty="0" err="1" smtClean="0">
                <a:effectLst/>
              </a:rPr>
              <a:t>SketchUp</a:t>
            </a:r>
            <a:r>
              <a:rPr lang="en-US" sz="3600" dirty="0" smtClean="0">
                <a:effectLst/>
              </a:rPr>
              <a:t> to build models which can be seen in Google Earth.</a:t>
            </a:r>
          </a:p>
          <a:p>
            <a:r>
              <a:rPr lang="en-US" sz="3600" dirty="0" smtClean="0">
                <a:effectLst/>
                <a:hlinkClick r:id="rId3"/>
              </a:rPr>
              <a:t>3DCrafter</a:t>
            </a:r>
            <a:r>
              <a:rPr lang="en-US" sz="3600" dirty="0" smtClean="0">
                <a:effectLst/>
              </a:rPr>
              <a:t> - 3Dcrafter is a real-time 3D modeling and animation tool that incorporates an intuitive drag-and-drop approach to 3D modeling. </a:t>
            </a:r>
            <a:r>
              <a:rPr lang="en-US" sz="3600" b="0" dirty="0" smtClean="0">
                <a:effectLst/>
              </a:rPr>
              <a:t>The standard version of 3DCrafter is freeware. Paid versions (3DCrafter Plus and 3Dcrafter Pro) are available.</a:t>
            </a:r>
            <a:endParaRPr lang="en-US" sz="3600" dirty="0" smtClean="0">
              <a:effectLst/>
            </a:endParaRPr>
          </a:p>
          <a:p>
            <a:r>
              <a:rPr lang="en-US" sz="3600" dirty="0" smtClean="0">
                <a:effectLst/>
                <a:hlinkClick r:id="rId4"/>
              </a:rPr>
              <a:t>3Dtin</a:t>
            </a:r>
            <a:r>
              <a:rPr lang="en-US" sz="3600" dirty="0" smtClean="0">
                <a:effectLst/>
              </a:rPr>
              <a:t> - The simplest 3D software. You can draw directly from your browser. </a:t>
            </a:r>
          </a:p>
          <a:p>
            <a:r>
              <a:rPr lang="en-US" sz="3600" dirty="0" smtClean="0">
                <a:effectLst/>
                <a:hlinkClick r:id="rId5"/>
              </a:rPr>
              <a:t>Anim8or</a:t>
            </a:r>
            <a:r>
              <a:rPr lang="en-US" sz="3600" dirty="0" smtClean="0">
                <a:effectLst/>
              </a:rPr>
              <a:t> - Anim8or is a 3D modeling and character animation program.</a:t>
            </a:r>
          </a:p>
          <a:p>
            <a:r>
              <a:rPr lang="en-US" sz="3600" dirty="0" smtClean="0">
                <a:effectLst/>
                <a:hlinkClick r:id="rId6"/>
              </a:rPr>
              <a:t>Art of Illusion</a:t>
            </a:r>
            <a:r>
              <a:rPr lang="en-US" sz="3600" dirty="0" smtClean="0">
                <a:effectLst/>
              </a:rPr>
              <a:t> - Art of Illusion is a free, open source 3D </a:t>
            </a:r>
            <a:r>
              <a:rPr lang="en-US" sz="3600" dirty="0" err="1" smtClean="0">
                <a:effectLst/>
              </a:rPr>
              <a:t>modelling</a:t>
            </a:r>
            <a:r>
              <a:rPr lang="en-US" sz="3600" dirty="0" smtClean="0">
                <a:effectLst/>
              </a:rPr>
              <a:t> and rendering studio. Art of Illusion is more as a 3D design system for animated computer graphics than as an engineering CAD tool. More information about </a:t>
            </a:r>
            <a:r>
              <a:rPr lang="en-US" sz="3600" dirty="0" smtClean="0">
                <a:effectLst/>
                <a:hlinkClick r:id="rId7"/>
              </a:rPr>
              <a:t>Hints on Using Art of Illusion for RepRap</a:t>
            </a:r>
            <a:r>
              <a:rPr lang="en-US" sz="3600" dirty="0" smtClean="0">
                <a:effectLst/>
              </a:rPr>
              <a:t> is available online.</a:t>
            </a:r>
          </a:p>
          <a:p>
            <a:r>
              <a:rPr lang="en-US" sz="3600" dirty="0" smtClean="0">
                <a:effectLst/>
                <a:hlinkClick r:id="rId8"/>
              </a:rPr>
              <a:t>Blender</a:t>
            </a:r>
            <a:r>
              <a:rPr lang="en-US" sz="3600" dirty="0" smtClean="0">
                <a:effectLst/>
              </a:rPr>
              <a:t> - Blender is the free open source 3D content creation suite, available for all major operating systems under the GNU General Public License. Blender was developed as an in-house application by the Dutch animation studio </a:t>
            </a:r>
            <a:r>
              <a:rPr lang="en-US" sz="3600" dirty="0" err="1" smtClean="0">
                <a:effectLst/>
              </a:rPr>
              <a:t>NeoGeo</a:t>
            </a:r>
            <a:r>
              <a:rPr lang="en-US" sz="3600" dirty="0" smtClean="0">
                <a:effectLst/>
              </a:rPr>
              <a:t> and Not a Number Technologies (</a:t>
            </a:r>
            <a:r>
              <a:rPr lang="en-US" sz="3600" dirty="0" err="1" smtClean="0">
                <a:effectLst/>
              </a:rPr>
              <a:t>NaN</a:t>
            </a:r>
            <a:r>
              <a:rPr lang="en-US" sz="3600" dirty="0" smtClean="0">
                <a:effectLst/>
              </a:rPr>
              <a:t>). It is a powerful program contains features that are characteristic of high-end 3D software. </a:t>
            </a:r>
          </a:p>
          <a:p>
            <a:r>
              <a:rPr lang="en-US" sz="3600" dirty="0" smtClean="0">
                <a:effectLst/>
                <a:hlinkClick r:id="rId9"/>
              </a:rPr>
              <a:t>BRL-CAD</a:t>
            </a:r>
            <a:r>
              <a:rPr lang="en-US" sz="3600" dirty="0" smtClean="0">
                <a:effectLst/>
              </a:rPr>
              <a:t> - BRL-CAD is a powerful cross-platform open source solid modeling system that includes interactive geometry editing, high-performance ray-tracing for rendering and geometric analysis, image and signal-processing tools, a system performance analysis benchmark suite, libraries for robust geometric representation. BRL-CAD has been the primary tri-service solid modeling CAD system used by the U.S. military to model weapons systems for vulnerability and lethality analyses for more than 20 years. It became an open source project on 21 December 2004. </a:t>
            </a:r>
          </a:p>
          <a:p>
            <a:r>
              <a:rPr lang="en-US" sz="3600" dirty="0" err="1" smtClean="0">
                <a:effectLst/>
                <a:hlinkClick r:id="rId10"/>
              </a:rPr>
              <a:t>Creo</a:t>
            </a:r>
            <a:r>
              <a:rPr lang="en-US" sz="3600" dirty="0" smtClean="0">
                <a:effectLst/>
                <a:hlinkClick r:id="rId10"/>
              </a:rPr>
              <a:t> Elements/Direct</a:t>
            </a:r>
            <a:r>
              <a:rPr lang="en-US" sz="3600" dirty="0" smtClean="0">
                <a:effectLst/>
              </a:rPr>
              <a:t> - formerly </a:t>
            </a:r>
            <a:r>
              <a:rPr lang="en-US" sz="3600" dirty="0" err="1" smtClean="0">
                <a:effectLst/>
              </a:rPr>
              <a:t>CoCreate</a:t>
            </a:r>
            <a:r>
              <a:rPr lang="en-US" sz="3600" dirty="0" smtClean="0">
                <a:effectLst/>
              </a:rPr>
              <a:t> - is a complete design environment that offers direct 3D CAD modeler, along with 2D CAD, CAE and integrated product data management (PDM).</a:t>
            </a:r>
          </a:p>
          <a:p>
            <a:r>
              <a:rPr lang="en-US" sz="3600" dirty="0" err="1" smtClean="0">
                <a:effectLst/>
                <a:hlinkClick r:id="rId11"/>
              </a:rPr>
              <a:t>DrawPlus</a:t>
            </a:r>
            <a:r>
              <a:rPr lang="en-US" sz="3600" dirty="0" smtClean="0">
                <a:effectLst/>
                <a:hlinkClick r:id="rId11"/>
              </a:rPr>
              <a:t> Starter Edition</a:t>
            </a:r>
            <a:r>
              <a:rPr lang="en-US" sz="3600" dirty="0" smtClean="0">
                <a:effectLst/>
              </a:rPr>
              <a:t> - 100% free and simple, with Accurate vector drawing program, realistic brush, pen, and pencil tools, text on a path, blend modes for advance artistic effects.</a:t>
            </a:r>
          </a:p>
          <a:p>
            <a:r>
              <a:rPr lang="en-US" sz="3600" dirty="0" err="1" smtClean="0">
                <a:effectLst/>
                <a:hlinkClick r:id="rId12"/>
              </a:rPr>
              <a:t>FreeCAD</a:t>
            </a:r>
            <a:r>
              <a:rPr lang="en-US" sz="3600" dirty="0" smtClean="0">
                <a:effectLst/>
              </a:rPr>
              <a:t> - </a:t>
            </a:r>
            <a:r>
              <a:rPr lang="en-US" sz="3600" dirty="0" err="1" smtClean="0">
                <a:effectLst/>
              </a:rPr>
              <a:t>FreeCAD</a:t>
            </a:r>
            <a:r>
              <a:rPr lang="en-US" sz="3600" dirty="0" smtClean="0">
                <a:effectLst/>
              </a:rPr>
              <a:t> is a general purpose Open Source 3D CAD/MCAD/</a:t>
            </a:r>
            <a:r>
              <a:rPr lang="en-US" sz="3600" dirty="0" err="1" smtClean="0">
                <a:effectLst/>
              </a:rPr>
              <a:t>CAx</a:t>
            </a:r>
            <a:r>
              <a:rPr lang="en-US" sz="3600" dirty="0" smtClean="0">
                <a:effectLst/>
              </a:rPr>
              <a:t>/CAE/PLM modeler, aimed directly at mechanical engineering and product design but also fits in architecture or other engineering specialties.</a:t>
            </a:r>
          </a:p>
          <a:p>
            <a:r>
              <a:rPr lang="en-US" sz="3600" dirty="0" smtClean="0">
                <a:effectLst/>
                <a:hlinkClick r:id="rId13"/>
              </a:rPr>
              <a:t>GLC Player</a:t>
            </a:r>
            <a:r>
              <a:rPr lang="en-US" sz="3600" dirty="0" smtClean="0">
                <a:effectLst/>
              </a:rPr>
              <a:t> - GLC player is a free application used to view 3d models (COLLADA 3DXML OBJ 3DS STL OFF COFF Format) and to navigate easily in these models. With the album management, capture and multi-capture capabilities, html export and navigation possibilities </a:t>
            </a:r>
            <a:r>
              <a:rPr lang="en-US" sz="3600" dirty="0" err="1" smtClean="0">
                <a:effectLst/>
              </a:rPr>
              <a:t>GLC_Player</a:t>
            </a:r>
            <a:r>
              <a:rPr lang="en-US" sz="3600" dirty="0" smtClean="0">
                <a:effectLst/>
              </a:rPr>
              <a:t> is the accurate tools to review a lot of 3D models and to create illustrations. </a:t>
            </a:r>
            <a:r>
              <a:rPr lang="en-US" sz="3600" dirty="0" err="1" smtClean="0">
                <a:effectLst/>
              </a:rPr>
              <a:t>GLC_Player</a:t>
            </a:r>
            <a:r>
              <a:rPr lang="en-US" sz="3600" dirty="0" smtClean="0">
                <a:effectLst/>
              </a:rPr>
              <a:t> is a cross-platform application (Mac, Linux and Windows). It is lighter than regular </a:t>
            </a:r>
            <a:r>
              <a:rPr lang="en-US" sz="3600" dirty="0" err="1" smtClean="0">
                <a:effectLst/>
              </a:rPr>
              <a:t>modelling</a:t>
            </a:r>
            <a:r>
              <a:rPr lang="en-US" sz="3600" dirty="0" smtClean="0">
                <a:effectLst/>
              </a:rPr>
              <a:t> software so very handy.</a:t>
            </a:r>
          </a:p>
          <a:p>
            <a:r>
              <a:rPr lang="en-US" sz="3600" dirty="0" err="1" smtClean="0">
                <a:effectLst/>
                <a:hlinkClick r:id="rId14"/>
              </a:rPr>
              <a:t>LeoCAD</a:t>
            </a:r>
            <a:r>
              <a:rPr lang="en-US" sz="3600" dirty="0" smtClean="0">
                <a:effectLst/>
              </a:rPr>
              <a:t> - </a:t>
            </a:r>
            <a:r>
              <a:rPr lang="en-US" sz="3600" dirty="0" err="1" smtClean="0">
                <a:effectLst/>
              </a:rPr>
              <a:t>LeoCAD</a:t>
            </a:r>
            <a:r>
              <a:rPr lang="en-US" sz="3600" dirty="0" smtClean="0">
                <a:effectLst/>
              </a:rPr>
              <a:t> is a CAD program that can be used to create virtual LEGO models. It has an easy to use interface and currently features over 3000 different types of pieces created by the </a:t>
            </a:r>
            <a:r>
              <a:rPr lang="en-US" sz="3600" dirty="0" err="1" smtClean="0">
                <a:effectLst/>
              </a:rPr>
              <a:t>LDaw</a:t>
            </a:r>
            <a:r>
              <a:rPr lang="en-US" sz="3600" dirty="0" smtClean="0">
                <a:effectLst/>
              </a:rPr>
              <a:t> community.</a:t>
            </a:r>
          </a:p>
          <a:p>
            <a:r>
              <a:rPr lang="en-US" sz="3600" dirty="0" err="1" smtClean="0">
                <a:effectLst/>
                <a:hlinkClick r:id="rId15"/>
              </a:rPr>
              <a:t>Netfabb</a:t>
            </a:r>
            <a:r>
              <a:rPr lang="en-US" sz="3600" dirty="0" smtClean="0">
                <a:effectLst/>
                <a:hlinkClick r:id="rId15"/>
              </a:rPr>
              <a:t> Studio Basic</a:t>
            </a:r>
            <a:r>
              <a:rPr lang="en-US" sz="3600" dirty="0" smtClean="0">
                <a:effectLst/>
              </a:rPr>
              <a:t> - </a:t>
            </a:r>
            <a:r>
              <a:rPr lang="en-US" sz="3600" dirty="0" err="1" smtClean="0">
                <a:effectLst/>
              </a:rPr>
              <a:t>Netfabb</a:t>
            </a:r>
            <a:r>
              <a:rPr lang="en-US" sz="3600" dirty="0" smtClean="0">
                <a:effectLst/>
              </a:rPr>
              <a:t> Studio Basic provides mesh edit, repair and analysis capabilities. Its compact size of only a few megabytes allows a quick download, an easy installation and the handling of STL and slice files within seconds.</a:t>
            </a:r>
          </a:p>
          <a:p>
            <a:r>
              <a:rPr lang="en-US" sz="3600" dirty="0" smtClean="0">
                <a:effectLst/>
                <a:hlinkClick r:id="rId16"/>
              </a:rPr>
              <a:t>K-3D</a:t>
            </a:r>
            <a:r>
              <a:rPr lang="en-US" sz="3600" dirty="0" smtClean="0">
                <a:effectLst/>
              </a:rPr>
              <a:t> - K-3D is free-as-in-freedom 3D modeling and animation software. It features a plugin-oriented procedural engine for all of its content, making K-3D a very versatile and powerful package. K-3D excels at polygonal modeling, and includes basic tools for NURBS, patches, curves and animation.</a:t>
            </a:r>
          </a:p>
          <a:p>
            <a:r>
              <a:rPr lang="en-US" sz="3600" dirty="0" err="1" smtClean="0">
                <a:effectLst/>
                <a:hlinkClick r:id="rId17"/>
              </a:rPr>
              <a:t>OpenSCAD</a:t>
            </a:r>
            <a:r>
              <a:rPr lang="en-US" sz="3600" dirty="0" smtClean="0">
                <a:effectLst/>
              </a:rPr>
              <a:t> - </a:t>
            </a:r>
            <a:r>
              <a:rPr lang="en-US" sz="3600" dirty="0" err="1" smtClean="0">
                <a:effectLst/>
              </a:rPr>
              <a:t>OpenSCAD</a:t>
            </a:r>
            <a:r>
              <a:rPr lang="en-US" sz="3600" dirty="0" smtClean="0">
                <a:effectLst/>
              </a:rPr>
              <a:t> is a software for creating solid 3D CAD objects. It is free software and available for Linux/UNIX, MS Windows and Mac OS X. it does not focus on the artistic aspects of 3D </a:t>
            </a:r>
            <a:r>
              <a:rPr lang="en-US" sz="3600" dirty="0" err="1" smtClean="0">
                <a:effectLst/>
              </a:rPr>
              <a:t>modelling</a:t>
            </a:r>
            <a:r>
              <a:rPr lang="en-US" sz="3600" dirty="0" smtClean="0">
                <a:effectLst/>
              </a:rPr>
              <a:t> but instead on the CAD aspects.</a:t>
            </a:r>
          </a:p>
          <a:p>
            <a:r>
              <a:rPr lang="en-US" sz="3600" dirty="0" err="1" smtClean="0">
                <a:effectLst/>
                <a:hlinkClick r:id="rId18"/>
              </a:rPr>
              <a:t>Tinkercad</a:t>
            </a:r>
            <a:r>
              <a:rPr lang="en-US" sz="3600" dirty="0" smtClean="0">
                <a:effectLst/>
              </a:rPr>
              <a:t> - </a:t>
            </a:r>
            <a:r>
              <a:rPr lang="en-US" sz="3600" dirty="0" err="1" smtClean="0">
                <a:effectLst/>
              </a:rPr>
              <a:t>Tinkercad</a:t>
            </a:r>
            <a:r>
              <a:rPr lang="en-US" sz="3600" dirty="0" smtClean="0">
                <a:effectLst/>
              </a:rPr>
              <a:t> is a new and faster way of creating designs for your 3D printer. With only three basic tools you can create a wide range of useful things. Once your project is ready simply download the STL file and start your 3D print.</a:t>
            </a:r>
          </a:p>
          <a:p>
            <a:r>
              <a:rPr lang="en-US" sz="3600" dirty="0" smtClean="0">
                <a:effectLst/>
                <a:hlinkClick r:id="rId19"/>
              </a:rPr>
              <a:t>Wings 3D</a:t>
            </a:r>
            <a:r>
              <a:rPr lang="en-US" sz="3600" dirty="0" smtClean="0">
                <a:effectLst/>
              </a:rPr>
              <a:t> - Wings 3D is a subdivision modeler. It has been developed since 2001. Wings 3D offers a wide range of modeling tools, a customizable interface, support for lights and materials, and a built-in </a:t>
            </a:r>
            <a:r>
              <a:rPr lang="en-US" sz="3600" dirty="0" err="1" smtClean="0">
                <a:effectLst/>
              </a:rPr>
              <a:t>AutoUV</a:t>
            </a:r>
            <a:r>
              <a:rPr lang="en-US" sz="3600" dirty="0" smtClean="0">
                <a:effectLst/>
              </a:rPr>
              <a:t> mapping facility. There is no support in Wings for animation.</a:t>
            </a:r>
          </a:p>
          <a:p>
            <a:endParaRPr lang="en-US" sz="3600" dirty="0"/>
          </a:p>
          <a:p>
            <a:pPr marL="0" indent="0">
              <a:buNone/>
            </a:pPr>
            <a:r>
              <a:rPr lang="en-US" sz="5600" dirty="0" smtClean="0"/>
              <a:t>Quick introduction to several free products </a:t>
            </a:r>
            <a:r>
              <a:rPr lang="en-US" sz="5600" dirty="0">
                <a:hlinkClick r:id="rId20"/>
              </a:rPr>
              <a:t>http://</a:t>
            </a:r>
            <a:r>
              <a:rPr lang="en-US" sz="5600" dirty="0" smtClean="0">
                <a:hlinkClick r:id="rId20"/>
              </a:rPr>
              <a:t>curriculum.makerbot.com/software.html</a:t>
            </a:r>
            <a:r>
              <a:rPr lang="en-US" sz="5600" dirty="0" smtClean="0"/>
              <a:t> (save time and check this out before downloading them all)</a:t>
            </a:r>
            <a:endParaRPr lang="en-US" sz="5600" dirty="0" smtClean="0">
              <a:effectLst/>
            </a:endParaRPr>
          </a:p>
          <a:p>
            <a:endParaRPr lang="en-US" dirty="0"/>
          </a:p>
        </p:txBody>
      </p:sp>
    </p:spTree>
    <p:extLst>
      <p:ext uri="{BB962C8B-B14F-4D97-AF65-F5344CB8AC3E}">
        <p14:creationId xmlns:p14="http://schemas.microsoft.com/office/powerpoint/2010/main" val="28509668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Before you design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Think about what you are trying to do</a:t>
            </a:r>
          </a:p>
          <a:p>
            <a:r>
              <a:rPr lang="en-US" dirty="0" smtClean="0"/>
              <a:t>Has this been done before (Thingiverse.com)</a:t>
            </a:r>
          </a:p>
          <a:p>
            <a:pPr lvl="1"/>
            <a:r>
              <a:rPr lang="en-US" dirty="0" smtClean="0"/>
              <a:t>Can I modify something to fit my needs</a:t>
            </a:r>
          </a:p>
          <a:p>
            <a:r>
              <a:rPr lang="en-US" dirty="0" smtClean="0"/>
              <a:t>Technical and/or artistic</a:t>
            </a:r>
          </a:p>
          <a:p>
            <a:r>
              <a:rPr lang="en-US" dirty="0" smtClean="0"/>
              <a:t>Start simple</a:t>
            </a:r>
          </a:p>
          <a:p>
            <a:r>
              <a:rPr lang="en-US" dirty="0"/>
              <a:t>Think about limits of the 3D printer</a:t>
            </a:r>
          </a:p>
          <a:p>
            <a:pPr lvl="1"/>
            <a:r>
              <a:rPr lang="en-US" dirty="0"/>
              <a:t>Can’t print over hangs (without supports)</a:t>
            </a:r>
          </a:p>
          <a:p>
            <a:pPr lvl="1"/>
            <a:r>
              <a:rPr lang="en-US" dirty="0"/>
              <a:t>Plastic shrinkage when printed</a:t>
            </a:r>
          </a:p>
          <a:p>
            <a:pPr lvl="1"/>
            <a:r>
              <a:rPr lang="en-US" dirty="0"/>
              <a:t>Minimum </a:t>
            </a:r>
            <a:r>
              <a:rPr lang="en-US" dirty="0" smtClean="0"/>
              <a:t>resolution/accuracy</a:t>
            </a:r>
          </a:p>
          <a:p>
            <a:pPr lvl="1"/>
            <a:r>
              <a:rPr lang="en-US" dirty="0" smtClean="0"/>
              <a:t>Split object into multiple prints (i.e. box top and bottom)</a:t>
            </a:r>
          </a:p>
          <a:p>
            <a:pPr lvl="1"/>
            <a:r>
              <a:rPr lang="en-US" dirty="0" smtClean="0"/>
              <a:t>Interlocking parts and gluing parts</a:t>
            </a:r>
            <a:endParaRPr lang="en-US" dirty="0"/>
          </a:p>
          <a:p>
            <a:endParaRPr lang="en-US" dirty="0" smtClean="0"/>
          </a:p>
          <a:p>
            <a:endParaRPr lang="en-US" dirty="0"/>
          </a:p>
        </p:txBody>
      </p:sp>
    </p:spTree>
    <p:extLst>
      <p:ext uri="{BB962C8B-B14F-4D97-AF65-F5344CB8AC3E}">
        <p14:creationId xmlns:p14="http://schemas.microsoft.com/office/powerpoint/2010/main" val="42592347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 designing</a:t>
            </a:r>
            <a:endParaRPr lang="en-US" dirty="0"/>
          </a:p>
        </p:txBody>
      </p:sp>
      <p:sp>
        <p:nvSpPr>
          <p:cNvPr id="3" name="Content Placeholder 2"/>
          <p:cNvSpPr>
            <a:spLocks noGrp="1"/>
          </p:cNvSpPr>
          <p:nvPr>
            <p:ph idx="1"/>
          </p:nvPr>
        </p:nvSpPr>
        <p:spPr>
          <a:xfrm>
            <a:off x="228600" y="1600200"/>
            <a:ext cx="3733800" cy="4525963"/>
          </a:xfrm>
        </p:spPr>
        <p:txBody>
          <a:bodyPr>
            <a:normAutofit lnSpcReduction="10000"/>
          </a:bodyPr>
          <a:lstStyle/>
          <a:p>
            <a:pPr marL="0" indent="0">
              <a:buNone/>
            </a:pPr>
            <a:r>
              <a:rPr lang="en-US" dirty="0" smtClean="0"/>
              <a:t>Find some software.  </a:t>
            </a:r>
            <a:r>
              <a:rPr lang="en-US" dirty="0" err="1" smtClean="0"/>
              <a:t>AutoDesk</a:t>
            </a:r>
            <a:r>
              <a:rPr lang="en-US" dirty="0" smtClean="0"/>
              <a:t> 123D Design is great</a:t>
            </a:r>
          </a:p>
          <a:p>
            <a:pPr marL="914400" lvl="1" indent="-457200"/>
            <a:r>
              <a:rPr lang="en-US" dirty="0" smtClean="0"/>
              <a:t>Easy to use</a:t>
            </a:r>
          </a:p>
          <a:p>
            <a:pPr marL="914400" lvl="1" indent="-457200"/>
            <a:r>
              <a:rPr lang="en-US" dirty="0" smtClean="0"/>
              <a:t>Simple interface</a:t>
            </a:r>
          </a:p>
          <a:p>
            <a:pPr marL="914400" lvl="1" indent="-457200"/>
            <a:r>
              <a:rPr lang="en-US" dirty="0" smtClean="0"/>
              <a:t>Feature rich</a:t>
            </a:r>
          </a:p>
          <a:p>
            <a:pPr marL="914400" lvl="1" indent="-457200"/>
            <a:r>
              <a:rPr lang="en-US" dirty="0" smtClean="0"/>
              <a:t>Free</a:t>
            </a:r>
          </a:p>
          <a:p>
            <a:pPr marL="914400" lvl="1" indent="-457200"/>
            <a:r>
              <a:rPr lang="en-US" dirty="0" smtClean="0"/>
              <a:t>PC or MAC (also online and </a:t>
            </a:r>
            <a:r>
              <a:rPr lang="en-US" dirty="0" err="1" smtClean="0"/>
              <a:t>iPad</a:t>
            </a:r>
            <a:r>
              <a:rPr lang="en-US" dirty="0" smtClean="0"/>
              <a:t>)</a:t>
            </a:r>
          </a:p>
          <a:p>
            <a:pPr lvl="1"/>
            <a:endParaRPr lang="en-US" dirty="0" smtClean="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1981200"/>
            <a:ext cx="5307909" cy="3352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838200" y="5987534"/>
            <a:ext cx="7086600" cy="369332"/>
          </a:xfrm>
          <a:prstGeom prst="rect">
            <a:avLst/>
          </a:prstGeom>
          <a:noFill/>
        </p:spPr>
        <p:txBody>
          <a:bodyPr wrap="square" rtlCol="0">
            <a:spAutoFit/>
          </a:bodyPr>
          <a:lstStyle/>
          <a:p>
            <a:pPr lvl="1"/>
            <a:r>
              <a:rPr lang="en-US" i="1" u="sng" dirty="0"/>
              <a:t>Don’t take my word on it try them </a:t>
            </a:r>
            <a:r>
              <a:rPr lang="en-US" i="1" u="sng" dirty="0" smtClean="0"/>
              <a:t>all and find the best tool for the job</a:t>
            </a:r>
            <a:endParaRPr lang="en-US" i="1" u="sng" dirty="0"/>
          </a:p>
        </p:txBody>
      </p:sp>
    </p:spTree>
    <p:extLst>
      <p:ext uri="{BB962C8B-B14F-4D97-AF65-F5344CB8AC3E}">
        <p14:creationId xmlns:p14="http://schemas.microsoft.com/office/powerpoint/2010/main" val="31508302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Draw with 3D Objects</a:t>
            </a:r>
            <a:endParaRPr lang="en-US" dirty="0"/>
          </a:p>
        </p:txBody>
      </p:sp>
      <p:sp>
        <p:nvSpPr>
          <p:cNvPr id="3" name="Content Placeholder 2"/>
          <p:cNvSpPr>
            <a:spLocks noGrp="1"/>
          </p:cNvSpPr>
          <p:nvPr>
            <p:ph idx="1"/>
          </p:nvPr>
        </p:nvSpPr>
        <p:spPr/>
        <p:txBody>
          <a:bodyPr>
            <a:normAutofit lnSpcReduction="10000"/>
          </a:bodyPr>
          <a:lstStyle/>
          <a:p>
            <a:r>
              <a:rPr lang="en-US" dirty="0" smtClean="0"/>
              <a:t>Great for artistic drawing</a:t>
            </a:r>
          </a:p>
          <a:p>
            <a:r>
              <a:rPr lang="en-US" dirty="0" smtClean="0"/>
              <a:t>Think in 3D draw in 3D</a:t>
            </a:r>
          </a:p>
          <a:p>
            <a:r>
              <a:rPr lang="en-US" dirty="0" smtClean="0"/>
              <a:t>Draw complex 3D shapes</a:t>
            </a:r>
          </a:p>
          <a:p>
            <a:r>
              <a:rPr lang="en-US" dirty="0" smtClean="0"/>
              <a:t>Draw backs</a:t>
            </a:r>
          </a:p>
          <a:p>
            <a:pPr lvl="1"/>
            <a:r>
              <a:rPr lang="en-US" dirty="0" smtClean="0"/>
              <a:t>Can get into trouble printing complex shapes may need to slice objects and glue assemble them</a:t>
            </a:r>
          </a:p>
          <a:p>
            <a:pPr lvl="1"/>
            <a:r>
              <a:rPr lang="en-US" dirty="0" smtClean="0"/>
              <a:t>Hard/impossible to draw to precise dimensions</a:t>
            </a:r>
          </a:p>
          <a:p>
            <a:pPr lvl="1"/>
            <a:r>
              <a:rPr lang="en-US" dirty="0" smtClean="0"/>
              <a:t>Personally I find it less useful (will not focus on it in this presentation)</a:t>
            </a:r>
          </a:p>
          <a:p>
            <a:endParaRPr lang="en-US" dirty="0"/>
          </a:p>
        </p:txBody>
      </p:sp>
    </p:spTree>
    <p:extLst>
      <p:ext uri="{BB962C8B-B14F-4D97-AF65-F5344CB8AC3E}">
        <p14:creationId xmlns:p14="http://schemas.microsoft.com/office/powerpoint/2010/main" val="38144454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3D </a:t>
            </a:r>
            <a:r>
              <a:rPr lang="en-US" dirty="0"/>
              <a:t>Drawing - Simple 3D shapes</a:t>
            </a:r>
            <a:br>
              <a:rPr lang="en-US" dirty="0"/>
            </a:b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022717"/>
            <a:ext cx="8685665"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01259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Modify 3D Shapes</a:t>
            </a:r>
            <a:br>
              <a:rPr lang="en-US" dirty="0"/>
            </a:b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90600"/>
            <a:ext cx="8686800" cy="5487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86685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Shape Patterns</a:t>
            </a:r>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1219200"/>
            <a:ext cx="8565031"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51354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Combine and Subtract</a:t>
            </a:r>
            <a:endParaRPr lang="en-US" dirty="0"/>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19201"/>
            <a:ext cx="8610600" cy="5438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39052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Sketch – Extrusion Method</a:t>
            </a:r>
            <a:endParaRPr lang="en-US"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0477" y="1164207"/>
            <a:ext cx="2017868" cy="12740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2895599"/>
            <a:ext cx="2523203" cy="1593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76386" y="1099556"/>
            <a:ext cx="2222662" cy="1403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2590800"/>
            <a:ext cx="2574634" cy="2666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descr="C:\Users\mike\Pictures\blog\rgb case\v1.5\2013-05-14_07-09-15_195.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1105" y="5065067"/>
            <a:ext cx="2586297" cy="14580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C:\Users\mike\Pictures\blog\rgb case\v1.5\2013-05-14_07-08-57_436.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71757" y="5338982"/>
            <a:ext cx="2651819" cy="149495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53200" y="1219200"/>
            <a:ext cx="1768226" cy="1831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92253" y="3122495"/>
            <a:ext cx="2057400" cy="21308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6" descr="C:\Users\mike\Pictures\blog\rgb case\v1.5\2013-05-14_07-09-45_457.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72200" y="5456088"/>
            <a:ext cx="2236361" cy="1260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387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Sketch – Extrusion Method</a:t>
            </a:r>
          </a:p>
        </p:txBody>
      </p:sp>
      <p:sp>
        <p:nvSpPr>
          <p:cNvPr id="3" name="Content Placeholder 2"/>
          <p:cNvSpPr>
            <a:spLocks noGrp="1"/>
          </p:cNvSpPr>
          <p:nvPr>
            <p:ph idx="1"/>
          </p:nvPr>
        </p:nvSpPr>
        <p:spPr/>
        <p:txBody>
          <a:bodyPr>
            <a:normAutofit lnSpcReduction="10000"/>
          </a:bodyPr>
          <a:lstStyle/>
          <a:p>
            <a:r>
              <a:rPr lang="en-US" dirty="0" smtClean="0"/>
              <a:t>Great for technical drawing</a:t>
            </a:r>
          </a:p>
          <a:p>
            <a:r>
              <a:rPr lang="en-US" dirty="0" smtClean="0"/>
              <a:t>Easy to manipulate</a:t>
            </a:r>
          </a:p>
          <a:p>
            <a:r>
              <a:rPr lang="en-US" dirty="0" smtClean="0"/>
              <a:t>Draw to precise dimensions and specs</a:t>
            </a:r>
          </a:p>
          <a:p>
            <a:r>
              <a:rPr lang="en-US" dirty="0" smtClean="0"/>
              <a:t>Mostly easier to think in 2D</a:t>
            </a:r>
          </a:p>
          <a:p>
            <a:r>
              <a:rPr lang="en-US" dirty="0" smtClean="0"/>
              <a:t>Not good for complex 3D shapes</a:t>
            </a:r>
          </a:p>
          <a:p>
            <a:r>
              <a:rPr lang="en-US" dirty="0" smtClean="0"/>
              <a:t>Two step process</a:t>
            </a:r>
          </a:p>
          <a:p>
            <a:pPr lvl="1"/>
            <a:r>
              <a:rPr lang="en-US" dirty="0" smtClean="0"/>
              <a:t>Draw all necessary shapes in 2D (Sketch Mode)</a:t>
            </a:r>
          </a:p>
          <a:p>
            <a:pPr lvl="1"/>
            <a:r>
              <a:rPr lang="en-US" dirty="0" smtClean="0"/>
              <a:t>Extrude the 2D shapes into 3D</a:t>
            </a:r>
          </a:p>
          <a:p>
            <a:endParaRPr lang="en-US" dirty="0"/>
          </a:p>
        </p:txBody>
      </p:sp>
    </p:spTree>
    <p:extLst>
      <p:ext uri="{BB962C8B-B14F-4D97-AF65-F5344CB8AC3E}">
        <p14:creationId xmlns:p14="http://schemas.microsoft.com/office/powerpoint/2010/main" val="602196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2D Shapes</a:t>
            </a:r>
            <a:endParaRPr lang="en-US"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863" y="1295400"/>
            <a:ext cx="8475304" cy="5353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2196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Extrude 2D Shapes</a:t>
            </a:r>
            <a:endParaRPr lang="en-US"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176377"/>
            <a:ext cx="8458200" cy="5340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2196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Extrude Example – Step1 2D drawing</a:t>
            </a:r>
            <a:endParaRPr lang="en-US"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219200"/>
            <a:ext cx="8077200" cy="5102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73324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Extrude Example – </a:t>
            </a:r>
            <a:r>
              <a:rPr lang="en-US" dirty="0" smtClean="0"/>
              <a:t>Step2 Extruding</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447800"/>
            <a:ext cx="8229600" cy="52088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29724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Extrude Example – Step2 Extruding</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43000"/>
            <a:ext cx="8610600" cy="5432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40262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Extruding Details</a:t>
            </a:r>
            <a:endParaRPr lang="en-US" dirty="0"/>
          </a:p>
        </p:txBody>
      </p:sp>
      <p:sp>
        <p:nvSpPr>
          <p:cNvPr id="3" name="Content Placeholder 2"/>
          <p:cNvSpPr>
            <a:spLocks noGrp="1"/>
          </p:cNvSpPr>
          <p:nvPr>
            <p:ph idx="1"/>
          </p:nvPr>
        </p:nvSpPr>
        <p:spPr/>
        <p:txBody>
          <a:bodyPr>
            <a:normAutofit/>
          </a:bodyPr>
          <a:lstStyle/>
          <a:p>
            <a:r>
              <a:rPr lang="en-US" dirty="0" smtClean="0"/>
              <a:t>When 2D drawing try to add all features of the 3D object before extruding</a:t>
            </a:r>
          </a:p>
          <a:p>
            <a:r>
              <a:rPr lang="en-US" dirty="0" smtClean="0"/>
              <a:t>Remember to add airspace/wiggle room</a:t>
            </a:r>
          </a:p>
          <a:p>
            <a:r>
              <a:rPr lang="en-US" dirty="0" smtClean="0"/>
              <a:t>Extruding into an existing 3D solid subtracts from the solid</a:t>
            </a:r>
          </a:p>
          <a:p>
            <a:r>
              <a:rPr lang="en-US" dirty="0" smtClean="0"/>
              <a:t>Remember to Join all extrusions into one solid</a:t>
            </a:r>
          </a:p>
          <a:p>
            <a:r>
              <a:rPr lang="en-US" dirty="0" smtClean="0"/>
              <a:t>Export you solids to .STL files for printing</a:t>
            </a:r>
          </a:p>
          <a:p>
            <a:r>
              <a:rPr lang="en-US" dirty="0" smtClean="0"/>
              <a:t>Share your design on </a:t>
            </a:r>
            <a:r>
              <a:rPr lang="en-US" dirty="0" err="1"/>
              <a:t>T</a:t>
            </a:r>
            <a:r>
              <a:rPr lang="en-US" dirty="0" err="1" smtClean="0"/>
              <a:t>hingiverse</a:t>
            </a:r>
            <a:r>
              <a:rPr lang="en-US" dirty="0" smtClean="0"/>
              <a:t>!!!</a:t>
            </a:r>
          </a:p>
          <a:p>
            <a:endParaRPr lang="en-US" dirty="0" smtClean="0"/>
          </a:p>
          <a:p>
            <a:endParaRPr lang="en-US" dirty="0"/>
          </a:p>
        </p:txBody>
      </p:sp>
    </p:spTree>
    <p:extLst>
      <p:ext uri="{BB962C8B-B14F-4D97-AF65-F5344CB8AC3E}">
        <p14:creationId xmlns:p14="http://schemas.microsoft.com/office/powerpoint/2010/main" val="37629636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Sketching on solids – Select Plane</a:t>
            </a:r>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696" y="1295400"/>
            <a:ext cx="8229600" cy="5195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876453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Sketching on </a:t>
            </a:r>
            <a:r>
              <a:rPr lang="en-US" dirty="0" smtClean="0"/>
              <a:t>solids - Draw</a:t>
            </a:r>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338223"/>
            <a:ext cx="8382000" cy="52838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11064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Sketching on </a:t>
            </a:r>
            <a:r>
              <a:rPr lang="en-US" dirty="0" smtClean="0"/>
              <a:t>solids - Extrude</a:t>
            </a:r>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261191"/>
            <a:ext cx="8534400" cy="54017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29018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Advanced Extrude Example TrH Meter</a:t>
            </a:r>
            <a:endParaRPr lang="en-US" dirty="0"/>
          </a:p>
        </p:txBody>
      </p:sp>
      <p:sp>
        <p:nvSpPr>
          <p:cNvPr id="3" name="Content Placeholder 2"/>
          <p:cNvSpPr>
            <a:spLocks noGrp="1"/>
          </p:cNvSpPr>
          <p:nvPr>
            <p:ph idx="1"/>
          </p:nvPr>
        </p:nvSpPr>
        <p:spPr>
          <a:xfrm>
            <a:off x="457200" y="1417637"/>
            <a:ext cx="8229600" cy="304799"/>
          </a:xfrm>
        </p:spPr>
        <p:txBody>
          <a:bodyPr>
            <a:normAutofit fontScale="47500" lnSpcReduction="20000"/>
          </a:bodyPr>
          <a:lstStyle/>
          <a:p>
            <a:pPr marL="0" indent="0" algn="ctr">
              <a:buNone/>
            </a:pPr>
            <a:r>
              <a:rPr lang="en-US" dirty="0">
                <a:hlinkClick r:id="rId2"/>
              </a:rPr>
              <a:t>http://www.3dprintmd.com/print/3d-printed-case-for-the-trh-meter-update-1/</a:t>
            </a:r>
            <a:endParaRPr lang="en-US" dirty="0"/>
          </a:p>
        </p:txBody>
      </p:sp>
      <p:pic>
        <p:nvPicPr>
          <p:cNvPr id="1028" name="Picture 4" descr="C:\Users\mike\Pictures\blog\TrH Meter\case\2013-03-17_17-53-48_97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105" y="4112736"/>
            <a:ext cx="4064977" cy="2291617"/>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mike\Pictures\blog\TrH Meter\case\2013-03-17_17-52-01_9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1105" y="1752598"/>
            <a:ext cx="4064978" cy="2291617"/>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mike\Pictures\blog\TrH Meter\case\2013-03-17_17-53-32_20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56484" y="4133085"/>
            <a:ext cx="4032894" cy="227353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mike\Pictures\blog\TrH Meter\case\2013-03-17_15-50-39_43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24400" y="1752600"/>
            <a:ext cx="4064978" cy="2291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9926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TrH </a:t>
            </a:r>
            <a:r>
              <a:rPr lang="en-US" dirty="0" smtClean="0"/>
              <a:t>Meter – Base Sketch</a:t>
            </a:r>
            <a:endParaRPr lang="en-US" dirty="0"/>
          </a:p>
        </p:txBody>
      </p:sp>
      <p:pic>
        <p:nvPicPr>
          <p:cNvPr id="2050" name="Picture 2" descr="C:\Users\mike\Pictures\blog\TrH Meter\case\12DBa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219200"/>
            <a:ext cx="6286500" cy="554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36898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TrH </a:t>
            </a:r>
            <a:r>
              <a:rPr lang="en-US" dirty="0" smtClean="0"/>
              <a:t>Meter – Extrude Bottom</a:t>
            </a:r>
            <a:endParaRPr lang="en-US" dirty="0"/>
          </a:p>
        </p:txBody>
      </p:sp>
      <p:pic>
        <p:nvPicPr>
          <p:cNvPr id="3074" name="Picture 2" descr="C:\Users\mike\Pictures\blog\TrH Meter\case\BottomExtrud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799" y="1219200"/>
            <a:ext cx="6293644" cy="5536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0883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TrH </a:t>
            </a:r>
            <a:r>
              <a:rPr lang="en-US" dirty="0" smtClean="0"/>
              <a:t>Meter – Bottom Extruded</a:t>
            </a:r>
            <a:endParaRPr lang="en-US" dirty="0"/>
          </a:p>
        </p:txBody>
      </p:sp>
      <p:pic>
        <p:nvPicPr>
          <p:cNvPr id="4098" name="Picture 2" descr="C:\Users\mike\Pictures\blog\TrH Meter\case\BottomExtrude-1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219200"/>
            <a:ext cx="6293644" cy="55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6426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TrH </a:t>
            </a:r>
            <a:r>
              <a:rPr lang="en-US" dirty="0" smtClean="0"/>
              <a:t>Meter – Side Extrusion</a:t>
            </a:r>
            <a:endParaRPr lang="en-US" dirty="0"/>
          </a:p>
        </p:txBody>
      </p:sp>
      <p:pic>
        <p:nvPicPr>
          <p:cNvPr id="5122" name="Picture 2" descr="C:\Users\mike\Pictures\blog\TrH Meter\case\BottomExtrud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143000"/>
            <a:ext cx="6293644" cy="554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47269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TrH </a:t>
            </a:r>
            <a:r>
              <a:rPr lang="en-US" dirty="0" smtClean="0"/>
              <a:t>Meter – Sides Extruded</a:t>
            </a:r>
            <a:endParaRPr lang="en-US" dirty="0"/>
          </a:p>
        </p:txBody>
      </p:sp>
      <p:pic>
        <p:nvPicPr>
          <p:cNvPr id="6146" name="Picture 2" descr="C:\Users\mike\Pictures\blog\TrH Meter\case\BottomExtrude-2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066800"/>
            <a:ext cx="6286500" cy="55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4311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TrH </a:t>
            </a:r>
            <a:r>
              <a:rPr lang="en-US" dirty="0" smtClean="0"/>
              <a:t>Meter – Side Holes Filled</a:t>
            </a:r>
            <a:endParaRPr lang="en-US" dirty="0"/>
          </a:p>
        </p:txBody>
      </p:sp>
      <p:pic>
        <p:nvPicPr>
          <p:cNvPr id="7170" name="Picture 2" descr="C:\Users\mike\Pictures\blog\TrH Meter\case\BottomExtrude-3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066800"/>
            <a:ext cx="6286500" cy="554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4157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TrH </a:t>
            </a:r>
            <a:r>
              <a:rPr lang="en-US" dirty="0" smtClean="0"/>
              <a:t>Meter – Start with Base For Top</a:t>
            </a:r>
            <a:endParaRPr lang="en-US" dirty="0"/>
          </a:p>
        </p:txBody>
      </p:sp>
      <p:pic>
        <p:nvPicPr>
          <p:cNvPr id="8194" name="Picture 2" descr="C:\Users\mike\Pictures\blog\TrH Meter\case\12DBa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143000"/>
            <a:ext cx="6286500" cy="554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4157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TrH </a:t>
            </a:r>
            <a:r>
              <a:rPr lang="en-US" dirty="0" smtClean="0"/>
              <a:t>Meter – Top Extrusion</a:t>
            </a:r>
            <a:endParaRPr lang="en-US" dirty="0"/>
          </a:p>
        </p:txBody>
      </p:sp>
      <p:pic>
        <p:nvPicPr>
          <p:cNvPr id="9218" name="Picture 2" descr="C:\Users\mike\Pictures\blog\TrH Meter\case\TopExtrud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138" y="1143000"/>
            <a:ext cx="6286500" cy="55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4157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TrH </a:t>
            </a:r>
            <a:r>
              <a:rPr lang="en-US" dirty="0" smtClean="0"/>
              <a:t>Meter – Sensor Partition</a:t>
            </a:r>
            <a:endParaRPr lang="en-US" dirty="0"/>
          </a:p>
        </p:txBody>
      </p:sp>
      <p:pic>
        <p:nvPicPr>
          <p:cNvPr id="10242" name="Picture 2" descr="C:\Users\mike\Pictures\blog\TrH Meter\case\TopExtrud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143000"/>
            <a:ext cx="6286500" cy="55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4157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TrH </a:t>
            </a:r>
            <a:r>
              <a:rPr lang="en-US" sz="3600" dirty="0" smtClean="0"/>
              <a:t>Meter – Reset button &amp; light sensor</a:t>
            </a:r>
            <a:endParaRPr lang="en-US" sz="3600" dirty="0"/>
          </a:p>
        </p:txBody>
      </p:sp>
      <p:pic>
        <p:nvPicPr>
          <p:cNvPr id="11266" name="Picture 2" descr="C:\Users\mike\Pictures\blog\TrH Meter\case\TopExtrude-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066800"/>
            <a:ext cx="6279356" cy="55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4157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TrH </a:t>
            </a:r>
            <a:r>
              <a:rPr lang="en-US" dirty="0" smtClean="0"/>
              <a:t>Meter – Side Holes fill</a:t>
            </a:r>
            <a:endParaRPr lang="en-US" dirty="0"/>
          </a:p>
        </p:txBody>
      </p:sp>
      <p:pic>
        <p:nvPicPr>
          <p:cNvPr id="12290" name="Picture 2" descr="C:\Users\mike\Pictures\blog\TrH Meter\case\TopExtrude-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143000"/>
            <a:ext cx="6293644" cy="554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73649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TrH </a:t>
            </a:r>
            <a:r>
              <a:rPr lang="en-US" dirty="0" smtClean="0"/>
              <a:t>Meter – Move Up</a:t>
            </a:r>
            <a:endParaRPr lang="en-US" dirty="0"/>
          </a:p>
        </p:txBody>
      </p:sp>
      <p:pic>
        <p:nvPicPr>
          <p:cNvPr id="13314" name="Picture 2" descr="C:\Users\mike\Pictures\blog\TrH Meter\case\TopMoveU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7747" y="1143000"/>
            <a:ext cx="6293644" cy="55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4157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TrH </a:t>
            </a:r>
            <a:r>
              <a:rPr lang="en-US" dirty="0" smtClean="0"/>
              <a:t>Meter – Rotate 180 degrees</a:t>
            </a:r>
            <a:endParaRPr lang="en-US" dirty="0"/>
          </a:p>
        </p:txBody>
      </p:sp>
      <p:pic>
        <p:nvPicPr>
          <p:cNvPr id="14338" name="Picture 2" descr="C:\Users\mike\Pictures\blog\TrH Meter\case\TopRota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143000"/>
            <a:ext cx="6286500" cy="55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736495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Online tools – Smart Primitives</a:t>
            </a:r>
            <a:endParaRPr lang="en-US"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42999"/>
            <a:ext cx="8610600" cy="54364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225756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Online tools </a:t>
            </a:r>
            <a:r>
              <a:rPr lang="en-US" dirty="0" smtClean="0"/>
              <a:t>– Gears</a:t>
            </a:r>
            <a:endParaRPr lang="en-US"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99" y="1219200"/>
            <a:ext cx="8448261"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544430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tools </a:t>
            </a:r>
            <a:r>
              <a:rPr lang="en-US" dirty="0" smtClean="0"/>
              <a:t>– Other Stuff</a:t>
            </a:r>
            <a:endParaRPr lang="en-US"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19200"/>
            <a:ext cx="8534400" cy="5388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020872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Printing Services</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smtClean="0"/>
              <a:t>Share it:</a:t>
            </a:r>
          </a:p>
          <a:p>
            <a:r>
              <a:rPr lang="en-US" dirty="0" smtClean="0"/>
              <a:t>Thingiverse.com – open design exchange</a:t>
            </a:r>
          </a:p>
          <a:p>
            <a:r>
              <a:rPr lang="en-US" dirty="0" smtClean="0"/>
              <a:t>Shapeways.com – buy and sell designs and prints</a:t>
            </a:r>
          </a:p>
          <a:p>
            <a:pPr marL="0" indent="0">
              <a:buNone/>
            </a:pPr>
            <a:r>
              <a:rPr lang="en-US" dirty="0" smtClean="0"/>
              <a:t>Get it made:</a:t>
            </a:r>
          </a:p>
          <a:p>
            <a:r>
              <a:rPr lang="en-US" dirty="0" smtClean="0"/>
              <a:t>Makexyz.com – find a local printer for your design </a:t>
            </a:r>
            <a:r>
              <a:rPr lang="en-US" sz="1500" dirty="0" smtClean="0">
                <a:hlinkClick r:id="rId2"/>
              </a:rPr>
              <a:t>http:/www.makexyz.com/printer/michael_mcco</a:t>
            </a:r>
            <a:endParaRPr lang="en-US" sz="1500" dirty="0" smtClean="0"/>
          </a:p>
          <a:p>
            <a:r>
              <a:rPr lang="en-US" dirty="0">
                <a:hlinkClick r:id="rId3"/>
              </a:rPr>
              <a:t>http://3dprintingpricecheck.com</a:t>
            </a:r>
            <a:r>
              <a:rPr lang="en-US" dirty="0" smtClean="0">
                <a:hlinkClick r:id="rId3"/>
              </a:rPr>
              <a:t>/</a:t>
            </a:r>
            <a:r>
              <a:rPr lang="en-US" dirty="0" smtClean="0"/>
              <a:t> - compare printing service prices to have you design printed</a:t>
            </a:r>
          </a:p>
          <a:p>
            <a:endParaRPr lang="en-US" dirty="0" smtClean="0"/>
          </a:p>
          <a:p>
            <a:pPr lvl="1"/>
            <a:endParaRPr lang="en-US" dirty="0"/>
          </a:p>
        </p:txBody>
      </p:sp>
    </p:spTree>
    <p:extLst>
      <p:ext uri="{BB962C8B-B14F-4D97-AF65-F5344CB8AC3E}">
        <p14:creationId xmlns:p14="http://schemas.microsoft.com/office/powerpoint/2010/main" val="336237006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3D printing is the new thing</a:t>
            </a:r>
          </a:p>
          <a:p>
            <a:pPr lvl="1"/>
            <a:r>
              <a:rPr lang="en-US" dirty="0" smtClean="0"/>
              <a:t>President Obama referenced 3D printing in the state of the union address this year</a:t>
            </a:r>
          </a:p>
          <a:p>
            <a:pPr lvl="1"/>
            <a:r>
              <a:rPr lang="en-US" dirty="0" smtClean="0"/>
              <a:t>Watch for continued rapid changes with the technology.  Currently at the height of rapid change.</a:t>
            </a:r>
          </a:p>
          <a:p>
            <a:r>
              <a:rPr lang="en-US" dirty="0" smtClean="0"/>
              <a:t>3D printing is rapidly becoming practical</a:t>
            </a:r>
          </a:p>
          <a:p>
            <a:pPr lvl="1"/>
            <a:r>
              <a:rPr lang="en-US" dirty="0" smtClean="0"/>
              <a:t>Technology is progressing leaps and bounds</a:t>
            </a:r>
          </a:p>
          <a:p>
            <a:r>
              <a:rPr lang="en-US" dirty="0" smtClean="0"/>
              <a:t>Design is quick and easy</a:t>
            </a:r>
          </a:p>
          <a:p>
            <a:pPr lvl="1"/>
            <a:r>
              <a:rPr lang="en-US" dirty="0" smtClean="0"/>
              <a:t>Well with in reach of the hobbyist </a:t>
            </a:r>
          </a:p>
          <a:p>
            <a:pPr lvl="1"/>
            <a:r>
              <a:rPr lang="en-US" dirty="0" smtClean="0"/>
              <a:t>Technology progression is matching 3D printing’s revolution</a:t>
            </a:r>
          </a:p>
          <a:p>
            <a:pPr lvl="1"/>
            <a:endParaRPr lang="en-US" dirty="0" smtClean="0"/>
          </a:p>
          <a:p>
            <a:pPr lvl="1"/>
            <a:endParaRPr lang="en-US" dirty="0" smtClean="0"/>
          </a:p>
          <a:p>
            <a:endParaRPr lang="en-US" dirty="0"/>
          </a:p>
        </p:txBody>
      </p:sp>
    </p:spTree>
    <p:extLst>
      <p:ext uri="{BB962C8B-B14F-4D97-AF65-F5344CB8AC3E}">
        <p14:creationId xmlns:p14="http://schemas.microsoft.com/office/powerpoint/2010/main" val="180503666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 Demonstration</a:t>
            </a:r>
            <a:endParaRPr lang="en-US" dirty="0"/>
          </a:p>
        </p:txBody>
      </p:sp>
      <p:sp>
        <p:nvSpPr>
          <p:cNvPr id="3" name="Content Placeholder 2"/>
          <p:cNvSpPr>
            <a:spLocks noGrp="1"/>
          </p:cNvSpPr>
          <p:nvPr>
            <p:ph idx="1"/>
          </p:nvPr>
        </p:nvSpPr>
        <p:spPr/>
        <p:txBody>
          <a:bodyPr/>
          <a:lstStyle/>
          <a:p>
            <a:pPr marL="0" indent="0" algn="ctr">
              <a:buNone/>
            </a:pPr>
            <a:r>
              <a:rPr lang="en-US" dirty="0" smtClean="0"/>
              <a:t>Lets design something!!!</a:t>
            </a:r>
            <a:endParaRPr lang="en-US" dirty="0"/>
          </a:p>
        </p:txBody>
      </p:sp>
    </p:spTree>
    <p:extLst>
      <p:ext uri="{BB962C8B-B14F-4D97-AF65-F5344CB8AC3E}">
        <p14:creationId xmlns:p14="http://schemas.microsoft.com/office/powerpoint/2010/main" val="12445677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5108</TotalTime>
  <Words>1894</Words>
  <Application>Microsoft Office PowerPoint</Application>
  <PresentationFormat>On-screen Show (4:3)</PresentationFormat>
  <Paragraphs>154</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Introduction to 3D Printing and 3D Design</vt:lpstr>
      <vt:lpstr>Welcome to the 3D world</vt:lpstr>
      <vt:lpstr>Printers</vt:lpstr>
      <vt:lpstr>How does it work</vt:lpstr>
      <vt:lpstr>Printers</vt:lpstr>
      <vt:lpstr>Practical Printers Today – Makerbot Replicator 2</vt:lpstr>
      <vt:lpstr>Practical Printers Today - RepRap</vt:lpstr>
      <vt:lpstr>ABS vs PLA</vt:lpstr>
      <vt:lpstr>Free 3D Design Software</vt:lpstr>
      <vt:lpstr>Before you design</vt:lpstr>
      <vt:lpstr>Start designing</vt:lpstr>
      <vt:lpstr>Draw with 3D Objects</vt:lpstr>
      <vt:lpstr>3D Drawing - Simple 3D shapes </vt:lpstr>
      <vt:lpstr>Modify 3D Shapes </vt:lpstr>
      <vt:lpstr>Shape Patterns</vt:lpstr>
      <vt:lpstr>Combine and Subtract</vt:lpstr>
      <vt:lpstr>Sketch – Extrusion Method</vt:lpstr>
      <vt:lpstr>Sketch – Extrusion Method</vt:lpstr>
      <vt:lpstr>2D Shapes</vt:lpstr>
      <vt:lpstr>Extrude 2D Shapes</vt:lpstr>
      <vt:lpstr>Extrude Example – Step1 2D drawing</vt:lpstr>
      <vt:lpstr>Extrude Example – Step2 Extruding</vt:lpstr>
      <vt:lpstr>Extrude Example – Step2 Extruding</vt:lpstr>
      <vt:lpstr>Extruding Details</vt:lpstr>
      <vt:lpstr>Sketching on solids – Select Plane</vt:lpstr>
      <vt:lpstr>Sketching on solids - Draw</vt:lpstr>
      <vt:lpstr>Sketching on solids - Extrude</vt:lpstr>
      <vt:lpstr>Advanced Extrude Example TrH Meter</vt:lpstr>
      <vt:lpstr>TrH Meter – Base Sketch</vt:lpstr>
      <vt:lpstr>TrH Meter – Extrude Bottom</vt:lpstr>
      <vt:lpstr>TrH Meter – Bottom Extruded</vt:lpstr>
      <vt:lpstr>TrH Meter – Side Extrusion</vt:lpstr>
      <vt:lpstr>TrH Meter – Sides Extruded</vt:lpstr>
      <vt:lpstr>TrH Meter – Side Holes Filled</vt:lpstr>
      <vt:lpstr>TrH Meter – Start with Base For Top</vt:lpstr>
      <vt:lpstr>TrH Meter – Top Extrusion</vt:lpstr>
      <vt:lpstr>TrH Meter – Sensor Partition</vt:lpstr>
      <vt:lpstr>TrH Meter – Reset button &amp; light sensor</vt:lpstr>
      <vt:lpstr>TrH Meter – Side Holes fill</vt:lpstr>
      <vt:lpstr>TrH Meter – Move Up</vt:lpstr>
      <vt:lpstr>TrH Meter – Rotate 180 degrees</vt:lpstr>
      <vt:lpstr>Online tools – Smart Primitives</vt:lpstr>
      <vt:lpstr>Online tools – Gears</vt:lpstr>
      <vt:lpstr>Online tools – Other Stuff</vt:lpstr>
      <vt:lpstr>Online Printing Services</vt:lpstr>
      <vt:lpstr>Summary</vt:lpstr>
      <vt:lpstr>Practical Demonstration</vt:lpstr>
    </vt:vector>
  </TitlesOfParts>
  <Company>http://3dprintmd.com</Company>
  <LinksUpToDate>false</LinksUpToDate>
  <SharedDoc>false</SharedDoc>
  <HyperlinkBase>http://3dprintmd.com</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3d Printing</dc:title>
  <dc:subject>3D Printing</dc:subject>
  <dc:creator>Michael McCowan http://3dprintmd.com</dc:creator>
  <cp:lastModifiedBy>mike</cp:lastModifiedBy>
  <cp:revision>65</cp:revision>
  <dcterms:created xsi:type="dcterms:W3CDTF">2013-05-17T15:38:43Z</dcterms:created>
  <dcterms:modified xsi:type="dcterms:W3CDTF">2013-06-21T11:18:45Z</dcterms:modified>
</cp:coreProperties>
</file>